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7"/>
  </p:notesMasterIdLst>
  <p:sldIdLst>
    <p:sldId id="257" r:id="rId5"/>
    <p:sldId id="258" r:id="rId6"/>
    <p:sldId id="259" r:id="rId7"/>
    <p:sldId id="263" r:id="rId8"/>
    <p:sldId id="260" r:id="rId9"/>
    <p:sldId id="264" r:id="rId10"/>
    <p:sldId id="265" r:id="rId11"/>
    <p:sldId id="266" r:id="rId12"/>
    <p:sldId id="270" r:id="rId13"/>
    <p:sldId id="261" r:id="rId14"/>
    <p:sldId id="268" r:id="rId15"/>
    <p:sldId id="262" r:id="rId16"/>
  </p:sldIdLst>
  <p:sldSz cx="12192000" cy="6858000"/>
  <p:notesSz cx="6858000" cy="9144000"/>
  <p:embeddedFontLst>
    <p:embeddedFont>
      <p:font typeface="Plus Jakarta Sans" panose="020B0604020202020204" charset="0"/>
      <p:regular r:id="rId18"/>
      <p:bold r:id="rId19"/>
      <p:italic r:id="rId20"/>
      <p:boldItalic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12" userDrawn="1">
          <p15:clr>
            <a:srgbClr val="A4A3A4"/>
          </p15:clr>
        </p15:guide>
        <p15:guide id="2" pos="376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494939-D589-730C-81E0-EA454A93F6A8}" name="Ward, Brendan" initials="WB" userId="S::bward@apcoworldwide.com::f12f8fca-7a66-41ce-a569-17761f0e30dd" providerId="AD"/>
  <p188:author id="{1651B166-CD37-CB1A-6432-F33A56D13477}" name="Goforth, Kaitlyn" initials="GK" userId="S::kgoforth@apcoworldwide.com::5514d93d-755e-413f-aabf-d3b99dada2c9" providerId="AD"/>
  <p188:author id="{5045728F-5E87-615C-21AD-D6E0FF5E7BE3}" name="McNully, Bronwyn (she/her)" initials="" userId="S::bmcnully@apcoworldwide.com::90a40df3-a57e-481c-99ec-5f156985affd" providerId="AD"/>
  <p188:author id="{934D3FDD-4E27-97AA-2AB0-E384B384334D}" name="Lynch, Katie (she/her)" initials="L(" userId="S::klynch@apcoworldwide.com::f262ee99-a859-437f-85b0-5cfc44dff8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AEC"/>
    <a:srgbClr val="003D5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4A8E6-9C9E-EC4D-5805-C4909E15BA93}" v="31" dt="2024-09-20T19:58:50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3" d="100"/>
          <a:sy n="93" d="100"/>
        </p:scale>
        <p:origin x="132" y="68"/>
      </p:cViewPr>
      <p:guideLst>
        <p:guide pos="3912"/>
        <p:guide pos="376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589CF-34AD-864E-9B86-7B618743CA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8167C-6D76-314E-883E-648813919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14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167C-6D76-314E-883E-6488139193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167C-6D76-314E-883E-6488139193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70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167C-6D76-314E-883E-6488139193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44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167C-6D76-314E-883E-6488139193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5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1324319"/>
            <a:ext cx="6685280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80" y="3960280"/>
            <a:ext cx="4216400" cy="142672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B3058-F873-3BBD-273A-BD5A443F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50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orient="horz" pos="144" userDrawn="1">
          <p15:clr>
            <a:srgbClr val="FBAE40"/>
          </p15:clr>
        </p15:guide>
        <p15:guide id="3" orient="horz" pos="417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288" userDrawn="1">
          <p15:clr>
            <a:srgbClr val="FBAE40"/>
          </p15:clr>
        </p15:guide>
        <p15:guide id="7" pos="288" userDrawn="1">
          <p15:clr>
            <a:srgbClr val="FBAE40"/>
          </p15:clr>
        </p15:guide>
        <p15:guide id="8" pos="7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FB40CD-BE45-D3C0-0767-02A5692AEE91}"/>
              </a:ext>
            </a:extLst>
          </p:cNvPr>
          <p:cNvSpPr/>
          <p:nvPr userDrawn="1"/>
        </p:nvSpPr>
        <p:spPr>
          <a:xfrm>
            <a:off x="228599" y="1447800"/>
            <a:ext cx="4832669" cy="5175138"/>
          </a:xfrm>
          <a:prstGeom prst="roundRect">
            <a:avLst>
              <a:gd name="adj" fmla="val 3774"/>
            </a:avLst>
          </a:prstGeom>
          <a:solidFill>
            <a:srgbClr val="E5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11277600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528DAA5-7A72-C0E2-226A-CB1428D0E5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3306" y="1677946"/>
            <a:ext cx="3679438" cy="22431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D99C4B-9D53-C718-2FF7-DEFFAC5312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3895" y="4149668"/>
            <a:ext cx="3678898" cy="225113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577AB6-DF26-3FE6-08D4-6968F99C089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677946"/>
            <a:ext cx="4147507" cy="4722854"/>
          </a:xfrm>
        </p:spPr>
        <p:txBody>
          <a:bodyPr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D5B126-B046-C8DA-3AC0-44669A4932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740755" y="1677946"/>
            <a:ext cx="2994045" cy="2243123"/>
          </a:xfrm>
        </p:spPr>
        <p:txBody>
          <a:bodyPr anchor="ctr"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3C78764-8EF2-276E-5CE6-471F7A8EFCA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40755" y="4148529"/>
            <a:ext cx="2994045" cy="2243123"/>
          </a:xfrm>
        </p:spPr>
        <p:txBody>
          <a:bodyPr anchor="ctr"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BC75FC-F618-76F2-371E-0E5EAC2C2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2B14C-EE2D-F048-ECA4-8B2D751C7699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9991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  <p15:guide id="12" pos="3768" userDrawn="1">
          <p15:clr>
            <a:srgbClr val="FBAE40"/>
          </p15:clr>
        </p15:guide>
        <p15:guide id="13" pos="391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4471"/>
            <a:ext cx="11277600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4643"/>
            <a:ext cx="11277600" cy="4759278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/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/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F1F8CB4-FA7F-1478-0FDB-998E42123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134" y="631482"/>
            <a:ext cx="11277600" cy="2457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CBB17-D54B-2423-FCD4-A90DB2084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E561B-B285-422E-C5A2-4331BAC219DB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725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Content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71"/>
            <a:ext cx="6657407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44643"/>
            <a:ext cx="6657407" cy="4759278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/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/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F1F8CB4-FA7F-1478-0FDB-998E42123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133" y="631482"/>
            <a:ext cx="6657407" cy="2457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3C13D9B-78AC-151D-58A7-7C7D3BDBB7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1141" y="685800"/>
            <a:ext cx="4393660" cy="5715000"/>
          </a:xfrm>
          <a:prstGeom prst="roundRect">
            <a:avLst>
              <a:gd name="adj" fmla="val 451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50F3C-1F52-7F5E-80D5-C9A99FC7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1AE04-D63A-E173-C2A7-535C2F63A1F1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5515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yebrow and Content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6657407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6657407" cy="4956121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/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/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3C13D9B-78AC-151D-58A7-7C7D3BDBB7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1141" y="685800"/>
            <a:ext cx="4393660" cy="5715000"/>
          </a:xfrm>
          <a:prstGeom prst="roundRect">
            <a:avLst>
              <a:gd name="adj" fmla="val 451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A7A5A-B9C3-CF9E-D3E5-14B72C798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FA58AC-5521-0C70-73EE-77E72690D070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433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laughing&#10;&#10;Description automatically generated">
            <a:extLst>
              <a:ext uri="{FF2B5EF4-FFF2-40B4-BE49-F238E27FC236}">
                <a16:creationId xmlns:a16="http://schemas.microsoft.com/office/drawing/2014/main" id="{6E2BAA8A-8C59-75F0-6398-290E1942E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8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C64492-A724-8CED-A620-493B9A5F2F2D}"/>
              </a:ext>
            </a:extLst>
          </p:cNvPr>
          <p:cNvSpPr/>
          <p:nvPr userDrawn="1"/>
        </p:nvSpPr>
        <p:spPr>
          <a:xfrm>
            <a:off x="457200" y="457200"/>
            <a:ext cx="11277600" cy="5943600"/>
          </a:xfrm>
          <a:prstGeom prst="roundRect">
            <a:avLst>
              <a:gd name="adj" fmla="val 3774"/>
            </a:avLst>
          </a:prstGeom>
          <a:solidFill>
            <a:schemeClr val="tx1">
              <a:alpha val="9035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1506063"/>
            <a:ext cx="6685280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80" y="4329448"/>
            <a:ext cx="4216400" cy="142672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4C0485-59E8-2395-9D98-6A27DD9F8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36157" r="14875"/>
          <a:stretch/>
        </p:blipFill>
        <p:spPr>
          <a:xfrm>
            <a:off x="5178545" y="1"/>
            <a:ext cx="7013456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EF04617-14D1-6074-5B44-FFBBFBDBA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680" y="737152"/>
            <a:ext cx="3513816" cy="2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7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orient="horz" pos="144" userDrawn="1">
          <p15:clr>
            <a:srgbClr val="FBAE40"/>
          </p15:clr>
        </p15:guide>
        <p15:guide id="3" orient="horz" pos="417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288" userDrawn="1">
          <p15:clr>
            <a:srgbClr val="FBAE40"/>
          </p15:clr>
        </p15:guide>
        <p15:guide id="7" pos="288" userDrawn="1">
          <p15:clr>
            <a:srgbClr val="FBAE40"/>
          </p15:clr>
        </p15:guide>
        <p15:guide id="8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EE1FC-4E2D-4D7C-49D3-2C411930EF33}"/>
              </a:ext>
            </a:extLst>
          </p:cNvPr>
          <p:cNvSpPr/>
          <p:nvPr userDrawn="1"/>
        </p:nvSpPr>
        <p:spPr>
          <a:xfrm>
            <a:off x="0" y="1617173"/>
            <a:ext cx="12192000" cy="36236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040" y="2471647"/>
            <a:ext cx="5445760" cy="160550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40" y="4083872"/>
            <a:ext cx="5445760" cy="7894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096E93F-F555-F4F4-455D-112DEEDED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457200"/>
            <a:ext cx="4236720" cy="5943600"/>
          </a:xfrm>
          <a:prstGeom prst="roundRect">
            <a:avLst>
              <a:gd name="adj" fmla="val 6595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C7C2F5-0CB6-7B03-83D3-46A42285B6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134" y="219904"/>
            <a:ext cx="2189056" cy="17869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34EC65-B08B-AA67-34A6-BDB21BCE17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675" y="2184958"/>
            <a:ext cx="5445125" cy="232898"/>
          </a:xfrm>
        </p:spPr>
        <p:txBody>
          <a:bodyPr anchor="t">
            <a:noAutofit/>
          </a:bodyPr>
          <a:lstStyle>
            <a:lvl1pPr marL="45720" indent="0">
              <a:buNone/>
              <a:defRPr sz="1600" b="1"/>
            </a:lvl1pPr>
            <a:lvl2pPr marL="502920" indent="0">
              <a:buNone/>
              <a:defRPr/>
            </a:lvl2pPr>
            <a:lvl3pPr marL="960120" indent="0">
              <a:buNone/>
              <a:defRPr/>
            </a:lvl3pPr>
            <a:lvl4pPr marL="1417320" indent="0">
              <a:buNone/>
              <a:defRPr/>
            </a:lvl4pPr>
            <a:lvl5pPr marL="1874520" indent="0">
              <a:buNone/>
              <a:defRPr sz="1600" b="1"/>
            </a:lvl5pPr>
          </a:lstStyle>
          <a:p>
            <a:pPr lvl="0"/>
            <a:r>
              <a:rPr lang="en-US"/>
              <a:t>01.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32F216-D940-48BE-241C-D2A318931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134" y="2599173"/>
            <a:ext cx="426720" cy="4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42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41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EE1FC-4E2D-4D7C-49D3-2C411930EF33}"/>
              </a:ext>
            </a:extLst>
          </p:cNvPr>
          <p:cNvSpPr/>
          <p:nvPr userDrawn="1"/>
        </p:nvSpPr>
        <p:spPr>
          <a:xfrm>
            <a:off x="0" y="1617173"/>
            <a:ext cx="12192000" cy="3623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040" y="2471647"/>
            <a:ext cx="5445760" cy="160550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40" y="4083872"/>
            <a:ext cx="5445760" cy="7894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096E93F-F555-F4F4-455D-112DEEDED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457200"/>
            <a:ext cx="4236720" cy="5943600"/>
          </a:xfrm>
          <a:prstGeom prst="roundRect">
            <a:avLst>
              <a:gd name="adj" fmla="val 6595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C7C2F5-0CB6-7B03-83D3-46A42285B6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134" y="219904"/>
            <a:ext cx="2189056" cy="17869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34EC65-B08B-AA67-34A6-BDB21BCE17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675" y="2184958"/>
            <a:ext cx="5445125" cy="232898"/>
          </a:xfrm>
        </p:spPr>
        <p:txBody>
          <a:bodyPr anchor="t">
            <a:noAutofit/>
          </a:bodyPr>
          <a:lstStyle>
            <a:lvl1pPr marL="45720" indent="0">
              <a:buNone/>
              <a:defRPr sz="1600" b="1">
                <a:solidFill>
                  <a:schemeClr val="bg1"/>
                </a:solidFill>
              </a:defRPr>
            </a:lvl1pPr>
            <a:lvl2pPr marL="502920" indent="0">
              <a:buNone/>
              <a:defRPr/>
            </a:lvl2pPr>
            <a:lvl3pPr marL="960120" indent="0">
              <a:buNone/>
              <a:defRPr/>
            </a:lvl3pPr>
            <a:lvl4pPr marL="1417320" indent="0">
              <a:buNone/>
              <a:defRPr/>
            </a:lvl4pPr>
            <a:lvl5pPr marL="1874520" indent="0">
              <a:buNone/>
              <a:defRPr sz="1600" b="1"/>
            </a:lvl5pPr>
          </a:lstStyle>
          <a:p>
            <a:pPr lvl="0"/>
            <a:r>
              <a:rPr lang="en-US"/>
              <a:t>01.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32F216-D940-48BE-241C-D2A318931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134" y="2599173"/>
            <a:ext cx="426720" cy="4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6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41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EE1FC-4E2D-4D7C-49D3-2C411930EF33}"/>
              </a:ext>
            </a:extLst>
          </p:cNvPr>
          <p:cNvSpPr/>
          <p:nvPr userDrawn="1"/>
        </p:nvSpPr>
        <p:spPr>
          <a:xfrm>
            <a:off x="0" y="1617173"/>
            <a:ext cx="12192000" cy="3623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040" y="2478076"/>
            <a:ext cx="5445760" cy="160550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40" y="4083577"/>
            <a:ext cx="5445760" cy="86555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096E93F-F555-F4F4-455D-112DEEDED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457200"/>
            <a:ext cx="4236720" cy="5943600"/>
          </a:xfrm>
          <a:prstGeom prst="roundRect">
            <a:avLst>
              <a:gd name="adj" fmla="val 6595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1D6605-90FB-3DD6-783A-4AC7C26271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040" y="2183399"/>
            <a:ext cx="5445760" cy="249237"/>
          </a:xfrm>
        </p:spPr>
        <p:txBody>
          <a:bodyPr>
            <a:noAutofit/>
          </a:bodyPr>
          <a:lstStyle>
            <a:lvl1pPr marL="45720" indent="0">
              <a:buNone/>
              <a:defRPr sz="1600" b="1">
                <a:solidFill>
                  <a:schemeClr val="tx1"/>
                </a:solidFill>
              </a:defRPr>
            </a:lvl1pPr>
            <a:lvl2pPr marL="502920" indent="0">
              <a:buNone/>
              <a:defRPr sz="1600">
                <a:solidFill>
                  <a:schemeClr val="tx1"/>
                </a:solidFill>
              </a:defRPr>
            </a:lvl2pPr>
            <a:lvl3pPr marL="960120" indent="0">
              <a:buNone/>
              <a:defRPr sz="1600">
                <a:solidFill>
                  <a:schemeClr val="tx1"/>
                </a:solidFill>
              </a:defRPr>
            </a:lvl3pPr>
            <a:lvl4pPr marL="1417320" indent="0">
              <a:buNone/>
              <a:defRPr sz="1600">
                <a:solidFill>
                  <a:schemeClr val="tx1"/>
                </a:solidFill>
              </a:defRPr>
            </a:lvl4pPr>
            <a:lvl5pPr marL="187452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01.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5DC690-850B-8CF2-54AE-379B1CAD6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599173"/>
            <a:ext cx="426720" cy="4533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74F63A-498A-A527-1F06-88FFEA6B8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41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EE1FC-4E2D-4D7C-49D3-2C411930EF33}"/>
              </a:ext>
            </a:extLst>
          </p:cNvPr>
          <p:cNvSpPr/>
          <p:nvPr userDrawn="1"/>
        </p:nvSpPr>
        <p:spPr>
          <a:xfrm>
            <a:off x="0" y="1617173"/>
            <a:ext cx="12192000" cy="3623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040" y="2478371"/>
            <a:ext cx="5445760" cy="160550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40" y="4083872"/>
            <a:ext cx="5445760" cy="78276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096E93F-F555-F4F4-455D-112DEEDED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457200"/>
            <a:ext cx="4236720" cy="5943600"/>
          </a:xfrm>
          <a:prstGeom prst="roundRect">
            <a:avLst>
              <a:gd name="adj" fmla="val 6595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5E25D-BECA-BDF1-FECA-F8593A821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FCB3B3-BDA8-80E9-F258-457F22C25D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134" y="2599173"/>
            <a:ext cx="426720" cy="45339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B82884-0669-1DDC-8483-EABE70DA35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675" y="2191590"/>
            <a:ext cx="5445125" cy="273050"/>
          </a:xfrm>
        </p:spPr>
        <p:txBody>
          <a:bodyPr>
            <a:noAutofit/>
          </a:bodyPr>
          <a:lstStyle>
            <a:lvl1pPr marL="45720" indent="0">
              <a:buNone/>
              <a:defRPr sz="1600" b="1">
                <a:solidFill>
                  <a:schemeClr val="bg1"/>
                </a:solidFill>
              </a:defRPr>
            </a:lvl1pPr>
            <a:lvl2pPr marL="502920" indent="0">
              <a:buNone/>
              <a:defRPr sz="1600">
                <a:solidFill>
                  <a:schemeClr val="bg1"/>
                </a:solidFill>
              </a:defRPr>
            </a:lvl2pPr>
            <a:lvl3pPr marL="960120" indent="0">
              <a:buNone/>
              <a:defRPr sz="1600">
                <a:solidFill>
                  <a:schemeClr val="bg1"/>
                </a:solidFill>
              </a:defRPr>
            </a:lvl3pPr>
            <a:lvl4pPr marL="1417320" indent="0">
              <a:buNone/>
              <a:defRPr sz="1600">
                <a:solidFill>
                  <a:schemeClr val="bg1"/>
                </a:solidFill>
              </a:defRPr>
            </a:lvl4pPr>
            <a:lvl5pPr marL="187452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468995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41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939508-CDA1-137A-864F-EC2D6BCCDBB4}"/>
              </a:ext>
            </a:extLst>
          </p:cNvPr>
          <p:cNvSpPr/>
          <p:nvPr userDrawn="1"/>
        </p:nvSpPr>
        <p:spPr>
          <a:xfrm>
            <a:off x="228600" y="467475"/>
            <a:ext cx="11734800" cy="6155463"/>
          </a:xfrm>
          <a:prstGeom prst="roundRect">
            <a:avLst>
              <a:gd name="adj" fmla="val 3774"/>
            </a:avLst>
          </a:prstGeom>
          <a:solidFill>
            <a:srgbClr val="E5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11277600" cy="55332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11277600" cy="4956121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tx1"/>
                </a:solidFill>
              </a:defRPr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76FE77E-9A09-13AB-BF9B-0DFD3470C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134" y="219904"/>
            <a:ext cx="2189056" cy="178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89C9A0-9501-693F-688E-96B6CE5D3037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bg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bg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bg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bg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72959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11277600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11277600" cy="4956121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/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/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4FB5F-FED2-14DD-8320-827450EBC4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2DBDC-6B00-2309-89EE-5421183BB1E7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929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A3FCB95-F07D-2E24-26F7-B5A7DFF9A198}"/>
              </a:ext>
            </a:extLst>
          </p:cNvPr>
          <p:cNvSpPr/>
          <p:nvPr userDrawn="1"/>
        </p:nvSpPr>
        <p:spPr>
          <a:xfrm>
            <a:off x="455134" y="1858736"/>
            <a:ext cx="11279666" cy="1660116"/>
          </a:xfrm>
          <a:prstGeom prst="roundRect">
            <a:avLst>
              <a:gd name="adj" fmla="val 1076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11277600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528DAA5-7A72-C0E2-226A-CB1428D0E5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1925" y="1447800"/>
            <a:ext cx="4410069" cy="24819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D99C4B-9D53-C718-2FF7-DEFFAC5312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6224" y="1447800"/>
            <a:ext cx="4410069" cy="24819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577AB6-DF26-3FE6-08D4-6968F99C089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6388" y="4403098"/>
            <a:ext cx="5525311" cy="1997702"/>
          </a:xfrm>
        </p:spPr>
        <p:txBody>
          <a:bodyPr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F5FAE3-D14E-A5A8-31DD-2C123B7FBA8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6388" y="4044037"/>
            <a:ext cx="5525311" cy="317882"/>
          </a:xfrm>
        </p:spPr>
        <p:txBody>
          <a:bodyPr>
            <a:noAutofit/>
          </a:bodyPr>
          <a:lstStyle>
            <a:lvl1pPr marL="45720" indent="0">
              <a:lnSpc>
                <a:spcPct val="110000"/>
              </a:lnSpc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indent="-182880">
              <a:lnSpc>
                <a:spcPct val="110000"/>
              </a:lnSpc>
              <a:spcAft>
                <a:spcPts val="600"/>
              </a:spcAft>
              <a:defRPr sz="1600"/>
            </a:lvl2pPr>
            <a:lvl3pPr indent="-182880">
              <a:lnSpc>
                <a:spcPct val="110000"/>
              </a:lnSpc>
              <a:spcAft>
                <a:spcPts val="600"/>
              </a:spcAft>
              <a:defRPr sz="1400"/>
            </a:lvl3pPr>
            <a:lvl4pPr indent="-182880">
              <a:lnSpc>
                <a:spcPct val="110000"/>
              </a:lnSpc>
              <a:spcAft>
                <a:spcPts val="600"/>
              </a:spcAft>
              <a:defRPr sz="1200"/>
            </a:lvl4pPr>
            <a:lvl5pPr indent="-182880">
              <a:lnSpc>
                <a:spcPct val="110000"/>
              </a:lnSpc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38CD5C-6756-66BE-AB69-885B4795A58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07717" y="4044037"/>
            <a:ext cx="5527084" cy="317882"/>
          </a:xfrm>
        </p:spPr>
        <p:txBody>
          <a:bodyPr>
            <a:noAutofit/>
          </a:bodyPr>
          <a:lstStyle>
            <a:lvl1pPr marL="45720" indent="0">
              <a:lnSpc>
                <a:spcPct val="110000"/>
              </a:lnSpc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indent="-182880">
              <a:lnSpc>
                <a:spcPct val="110000"/>
              </a:lnSpc>
              <a:spcAft>
                <a:spcPts val="600"/>
              </a:spcAft>
              <a:defRPr sz="1600"/>
            </a:lvl2pPr>
            <a:lvl3pPr indent="-182880">
              <a:lnSpc>
                <a:spcPct val="110000"/>
              </a:lnSpc>
              <a:spcAft>
                <a:spcPts val="600"/>
              </a:spcAft>
              <a:defRPr sz="1400"/>
            </a:lvl3pPr>
            <a:lvl4pPr indent="-182880">
              <a:lnSpc>
                <a:spcPct val="110000"/>
              </a:lnSpc>
              <a:spcAft>
                <a:spcPts val="600"/>
              </a:spcAft>
              <a:defRPr sz="1200"/>
            </a:lvl4pPr>
            <a:lvl5pPr indent="-182880">
              <a:lnSpc>
                <a:spcPct val="110000"/>
              </a:lnSpc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FE4125A-A081-8372-F50C-C275F51C01E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10701" y="4403098"/>
            <a:ext cx="5525311" cy="1997702"/>
          </a:xfrm>
        </p:spPr>
        <p:txBody>
          <a:bodyPr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DE210-EAB6-12D1-FC0A-A314B96501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24D522-78BE-1F60-9116-1CB5D2D9E6A9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848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  <p15:guide id="12" pos="3768" userDrawn="1">
          <p15:clr>
            <a:srgbClr val="FBAE40"/>
          </p15:clr>
        </p15:guide>
        <p15:guide id="13" pos="39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88D0A9-D4A7-F795-C302-B6999BA3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E5402-B152-8F00-1D7E-E1ECDEB42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34508-F3D2-9E51-57E4-9E9000893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fld id="{7CB0AE2D-7C63-3749-A4E1-87CEF75F1763}" type="datetime1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BB93D-FF58-63A7-588D-42E6F6F4D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D7039-5D38-D956-2265-8FF0C8D97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fld id="{A1B9DEC3-97AA-8142-AC72-D0FC5B5EED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1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49" r:id="rId3"/>
    <p:sldLayoutId id="2147483679" r:id="rId4"/>
    <p:sldLayoutId id="2147483676" r:id="rId5"/>
    <p:sldLayoutId id="2147483677" r:id="rId6"/>
    <p:sldLayoutId id="2147483662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Plus Jakarta Sans" pitchFamily="2" charset="77"/>
          <a:ea typeface="+mj-ea"/>
          <a:cs typeface="Plus Jakarta Sans" pitchFamily="2" charset="77"/>
        </a:defRPr>
      </a:lvl1pPr>
    </p:titleStyle>
    <p:bodyStyle>
      <a:lvl1pPr marL="228600" indent="-18288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1pPr>
      <a:lvl2pPr marL="685800" indent="-18288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2pPr>
      <a:lvl3pPr marL="1143000" indent="-18288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3pPr>
      <a:lvl4pPr marL="1600200" indent="-18288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4pPr>
      <a:lvl5pPr marL="2057400" indent="-18288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hyperlink" Target="mailto:nccollegeconnect@northcarolina.edu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hyperlink" Target="mailto:NCCollegeConnect@dpi.nc.gov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hyperlink" Target="mailto:nccollegeconnect@nccommunitycolleges.edu" TargetMode="Externa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thcarolina.edu/students/admission/#eligibilit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B7944E-BC8D-0146-9BE4-106B7974B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696" y="1782049"/>
            <a:ext cx="5610676" cy="19272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/>
              <a:t>NC College Connect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F50AF0B-22FA-00FC-249B-AF02336A8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696" y="3650673"/>
            <a:ext cx="4944556" cy="561606"/>
          </a:xfrm>
        </p:spPr>
        <p:txBody>
          <a:bodyPr anchor="b">
            <a:normAutofit fontScale="70000" lnSpcReduction="20000"/>
          </a:bodyPr>
          <a:lstStyle/>
          <a:p>
            <a:r>
              <a:rPr lang="es-ES" sz="2000" dirty="0">
                <a:latin typeface="Plus Jakarta Sans"/>
                <a:cs typeface="Plus Jakarta Sans"/>
              </a:rPr>
              <a:t>Un Programa Piloto para Simplificar las Solicitudes Universitarias para Estudiantes de Carolina del Norte</a:t>
            </a:r>
            <a:endParaRPr lang="en-US" sz="2000" dirty="0">
              <a:latin typeface="Plus Jakarta Sans"/>
              <a:cs typeface="Plus Jakarta San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D47AE8B-09DF-6068-0AC9-4EDF58BD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765" y="1049494"/>
            <a:ext cx="3537409" cy="2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9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556CA1-EF5A-C7DF-D315-2DB7C066D5C9}"/>
              </a:ext>
            </a:extLst>
          </p:cNvPr>
          <p:cNvSpPr/>
          <p:nvPr/>
        </p:nvSpPr>
        <p:spPr>
          <a:xfrm>
            <a:off x="0" y="1447800"/>
            <a:ext cx="12192000" cy="541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7A081-8BE5-B7B9-0BDF-BA2DB98E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Cuenta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14AFDA-F4A8-505F-25FA-00196F13AD56}"/>
              </a:ext>
            </a:extLst>
          </p:cNvPr>
          <p:cNvGrpSpPr/>
          <p:nvPr/>
        </p:nvGrpSpPr>
        <p:grpSpPr>
          <a:xfrm>
            <a:off x="1939837" y="2907547"/>
            <a:ext cx="768096" cy="575723"/>
            <a:chOff x="554736" y="2285395"/>
            <a:chExt cx="768096" cy="57572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627388D-224F-9382-636D-366297BBC83F}"/>
                </a:ext>
              </a:extLst>
            </p:cNvPr>
            <p:cNvSpPr/>
            <p:nvPr/>
          </p:nvSpPr>
          <p:spPr>
            <a:xfrm>
              <a:off x="648618" y="2285395"/>
              <a:ext cx="574619" cy="5746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E53BE32C-3D2A-66D3-64FC-BC174ACF6562}"/>
                </a:ext>
              </a:extLst>
            </p:cNvPr>
            <p:cNvSpPr txBox="1">
              <a:spLocks/>
            </p:cNvSpPr>
            <p:nvPr/>
          </p:nvSpPr>
          <p:spPr>
            <a:xfrm>
              <a:off x="554736" y="2307789"/>
              <a:ext cx="768096" cy="5533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Plus Jakarta Sans" pitchFamily="2" charset="77"/>
                  <a:ea typeface="+mj-ea"/>
                  <a:cs typeface="Plus Jakarta Sans" pitchFamily="2" charset="77"/>
                </a:defRPr>
              </a:lvl1pPr>
            </a:lstStyle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D0AA429-FE21-62F1-EF2F-943591217835}"/>
              </a:ext>
            </a:extLst>
          </p:cNvPr>
          <p:cNvGrpSpPr/>
          <p:nvPr/>
        </p:nvGrpSpPr>
        <p:grpSpPr>
          <a:xfrm>
            <a:off x="3044021" y="3894442"/>
            <a:ext cx="768096" cy="575723"/>
            <a:chOff x="554736" y="2285395"/>
            <a:chExt cx="768096" cy="57572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1F34C79-DD46-885B-3174-FBAD334BCF3C}"/>
                </a:ext>
              </a:extLst>
            </p:cNvPr>
            <p:cNvSpPr/>
            <p:nvPr/>
          </p:nvSpPr>
          <p:spPr>
            <a:xfrm>
              <a:off x="648618" y="2285395"/>
              <a:ext cx="574619" cy="5746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BF2B0AA1-93BD-1AFA-7CAE-68E806A934AA}"/>
                </a:ext>
              </a:extLst>
            </p:cNvPr>
            <p:cNvSpPr txBox="1">
              <a:spLocks/>
            </p:cNvSpPr>
            <p:nvPr/>
          </p:nvSpPr>
          <p:spPr>
            <a:xfrm>
              <a:off x="554736" y="2307789"/>
              <a:ext cx="768096" cy="5533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Plus Jakarta Sans" pitchFamily="2" charset="77"/>
                  <a:ea typeface="+mj-ea"/>
                  <a:cs typeface="Plus Jakarta Sans" pitchFamily="2" charset="77"/>
                </a:defRPr>
              </a:lvl1pPr>
            </a:lstStyle>
            <a:p>
              <a:pPr algn="ctr"/>
              <a:r>
                <a:rPr lang="en-US"/>
                <a:t>3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B121A9D-8895-C62A-0FBE-BF7D12FF8DCB}"/>
              </a:ext>
            </a:extLst>
          </p:cNvPr>
          <p:cNvGrpSpPr/>
          <p:nvPr/>
        </p:nvGrpSpPr>
        <p:grpSpPr>
          <a:xfrm>
            <a:off x="4148204" y="5349384"/>
            <a:ext cx="768096" cy="575723"/>
            <a:chOff x="554736" y="2285395"/>
            <a:chExt cx="768096" cy="57572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A145A36-933F-F112-6A68-5A716F21C263}"/>
                </a:ext>
              </a:extLst>
            </p:cNvPr>
            <p:cNvSpPr/>
            <p:nvPr/>
          </p:nvSpPr>
          <p:spPr>
            <a:xfrm>
              <a:off x="648618" y="2285395"/>
              <a:ext cx="574619" cy="5746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9A825310-AC77-4D2C-1768-CAE7CE68732A}"/>
                </a:ext>
              </a:extLst>
            </p:cNvPr>
            <p:cNvSpPr txBox="1">
              <a:spLocks/>
            </p:cNvSpPr>
            <p:nvPr/>
          </p:nvSpPr>
          <p:spPr>
            <a:xfrm>
              <a:off x="554736" y="2307789"/>
              <a:ext cx="768096" cy="5533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Plus Jakarta Sans" pitchFamily="2" charset="77"/>
                  <a:ea typeface="+mj-ea"/>
                  <a:cs typeface="Plus Jakarta Sans" pitchFamily="2" charset="77"/>
                </a:defRPr>
              </a:lvl1pPr>
            </a:lstStyle>
            <a:p>
              <a:pPr algn="ctr"/>
              <a:r>
                <a:rPr lang="en-US"/>
                <a:t>4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F880BF2C-F083-E681-112E-1CD86776925C}"/>
              </a:ext>
            </a:extLst>
          </p:cNvPr>
          <p:cNvSpPr txBox="1">
            <a:spLocks/>
          </p:cNvSpPr>
          <p:nvPr/>
        </p:nvSpPr>
        <p:spPr>
          <a:xfrm>
            <a:off x="3886028" y="3667658"/>
            <a:ext cx="5493852" cy="10236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Plus Jakarta Sans"/>
                <a:cs typeface="Plus Jakarta Sans"/>
              </a:rPr>
              <a:t>Se recomienda a los estudiantes a explorar sus opciones de ayuda financiera en CFNC.org, incluyendo la Beca Next NC, becas locales y otras fuentes de ayuda federal y estatal, para tomar decisiones informadas sobre su futuro. </a:t>
            </a:r>
            <a:endParaRPr lang="en-US" sz="1400" dirty="0">
              <a:latin typeface="Plus Jakarta Sans"/>
              <a:cs typeface="Plus Jakarta Sans"/>
            </a:endParaRP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23B24E7F-7088-734F-38CA-5A7AB59D9ADF}"/>
              </a:ext>
            </a:extLst>
          </p:cNvPr>
          <p:cNvSpPr txBox="1">
            <a:spLocks/>
          </p:cNvSpPr>
          <p:nvPr/>
        </p:nvSpPr>
        <p:spPr>
          <a:xfrm>
            <a:off x="2827211" y="2910701"/>
            <a:ext cx="4508918" cy="574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Plus Jakarta Sans"/>
                <a:cs typeface="Plus Jakarta Sans"/>
              </a:rPr>
              <a:t>Si los estudiantes pierden su carta, las escuelas secundarias tendrán una lista de estudiantes elegibles.</a:t>
            </a:r>
            <a:endParaRPr lang="en-US" sz="1400" dirty="0">
              <a:latin typeface="Plus Jakarta Sans"/>
              <a:cs typeface="Plus Jakarta Sans"/>
            </a:endParaRPr>
          </a:p>
        </p:txBody>
      </p:sp>
      <p:sp>
        <p:nvSpPr>
          <p:cNvPr id="72" name="Right Triangle 71">
            <a:extLst>
              <a:ext uri="{FF2B5EF4-FFF2-40B4-BE49-F238E27FC236}">
                <a16:creationId xmlns:a16="http://schemas.microsoft.com/office/drawing/2014/main" id="{B67E1176-1495-B7C1-7B12-4EE3194BBF4E}"/>
              </a:ext>
            </a:extLst>
          </p:cNvPr>
          <p:cNvSpPr/>
          <p:nvPr/>
        </p:nvSpPr>
        <p:spPr>
          <a:xfrm>
            <a:off x="467046" y="3018587"/>
            <a:ext cx="3437971" cy="3382213"/>
          </a:xfrm>
          <a:prstGeom prst="rtTriangl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87BB8388-27C1-28D6-38FC-AAFF0DE2783D}"/>
              </a:ext>
            </a:extLst>
          </p:cNvPr>
          <p:cNvSpPr/>
          <p:nvPr/>
        </p:nvSpPr>
        <p:spPr>
          <a:xfrm flipH="1" flipV="1">
            <a:off x="8286889" y="1914846"/>
            <a:ext cx="3437971" cy="3382213"/>
          </a:xfrm>
          <a:prstGeom prst="rtTriangl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AD419-7D01-DAA7-3E71-9A9335010710}"/>
              </a:ext>
            </a:extLst>
          </p:cNvPr>
          <p:cNvSpPr txBox="1">
            <a:spLocks/>
          </p:cNvSpPr>
          <p:nvPr/>
        </p:nvSpPr>
        <p:spPr>
          <a:xfrm>
            <a:off x="5015372" y="4873693"/>
            <a:ext cx="5968304" cy="1527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Plus Jakarta Sans"/>
                <a:cs typeface="Plus Jakarta Sans"/>
              </a:rPr>
              <a:t>Aunque los estudiantes pueden calificar para un proceso de solicitud simplificado para los colegios y universidades que forman parte de NC </a:t>
            </a:r>
            <a:r>
              <a:rPr lang="es-ES" sz="1400" dirty="0" err="1">
                <a:latin typeface="Plus Jakarta Sans"/>
                <a:cs typeface="Plus Jakarta Sans"/>
              </a:rPr>
              <a:t>College</a:t>
            </a:r>
            <a:r>
              <a:rPr lang="es-ES" sz="1400" dirty="0">
                <a:latin typeface="Plus Jakarta Sans"/>
                <a:cs typeface="Plus Jakarta Sans"/>
              </a:rPr>
              <a:t> </a:t>
            </a:r>
            <a:r>
              <a:rPr lang="es-ES" sz="1400" dirty="0" err="1">
                <a:latin typeface="Plus Jakarta Sans"/>
                <a:cs typeface="Plus Jakarta Sans"/>
              </a:rPr>
              <a:t>Connect</a:t>
            </a:r>
            <a:r>
              <a:rPr lang="es-ES" sz="1400" dirty="0">
                <a:latin typeface="Plus Jakarta Sans"/>
                <a:cs typeface="Plus Jakarta Sans"/>
              </a:rPr>
              <a:t>, </a:t>
            </a:r>
            <a:r>
              <a:rPr lang="es-ES" sz="1400" b="1" dirty="0">
                <a:latin typeface="Plus Jakarta Sans"/>
                <a:cs typeface="Plus Jakarta Sans"/>
              </a:rPr>
              <a:t>se les recomienda solicitar a cualquier otra universidad o colegio de Carolina del Norte que deseen a través de CFNC.org, incluyendo otras universidades del sistema UNC y colegios y universidades privadas de Carolina del Norte, en función de sus prioridades e intereses.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4B726F-7327-3D16-27EF-07AB73C7F232}"/>
              </a:ext>
            </a:extLst>
          </p:cNvPr>
          <p:cNvGrpSpPr/>
          <p:nvPr/>
        </p:nvGrpSpPr>
        <p:grpSpPr>
          <a:xfrm>
            <a:off x="835653" y="2033742"/>
            <a:ext cx="768096" cy="575723"/>
            <a:chOff x="554736" y="2285395"/>
            <a:chExt cx="768096" cy="575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8DCAD2-F84F-BE2B-533E-528D5641F766}"/>
                </a:ext>
              </a:extLst>
            </p:cNvPr>
            <p:cNvSpPr/>
            <p:nvPr/>
          </p:nvSpPr>
          <p:spPr>
            <a:xfrm>
              <a:off x="648618" y="2285395"/>
              <a:ext cx="574619" cy="5746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ACB7540-A67B-53E7-4AFC-9DD74237C291}"/>
                </a:ext>
              </a:extLst>
            </p:cNvPr>
            <p:cNvSpPr txBox="1">
              <a:spLocks/>
            </p:cNvSpPr>
            <p:nvPr/>
          </p:nvSpPr>
          <p:spPr>
            <a:xfrm>
              <a:off x="554736" y="2307789"/>
              <a:ext cx="768096" cy="5533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Plus Jakarta Sans" pitchFamily="2" charset="77"/>
                  <a:ea typeface="+mj-ea"/>
                  <a:cs typeface="Plus Jakarta Sans" pitchFamily="2" charset="77"/>
                </a:defRPr>
              </a:lvl1pPr>
            </a:lstStyle>
            <a:p>
              <a:pPr algn="ctr"/>
              <a:r>
                <a:rPr lang="en-US"/>
                <a:t>1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3DA0C0-D61D-75F6-395B-7DDD8F627875}"/>
              </a:ext>
            </a:extLst>
          </p:cNvPr>
          <p:cNvSpPr txBox="1">
            <a:spLocks/>
          </p:cNvSpPr>
          <p:nvPr/>
        </p:nvSpPr>
        <p:spPr>
          <a:xfrm>
            <a:off x="1662995" y="1810333"/>
            <a:ext cx="4695823" cy="8135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Plus Jakarta Sans"/>
                <a:cs typeface="Plus Jakarta Sans"/>
              </a:rPr>
              <a:t>Recuerda que durante la Semana de Solicitud a la Universidad (del 21 al 27 de octubre), la mayoría de las tarifas de solicitud serán eximidas. ¡Asegúrate de que los estudiantes envíen sus solicitudes en octubre!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7637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C1059111-3AC9-725E-100B-7E166A047216}"/>
              </a:ext>
            </a:extLst>
          </p:cNvPr>
          <p:cNvSpPr txBox="1">
            <a:spLocks/>
          </p:cNvSpPr>
          <p:nvPr/>
        </p:nvSpPr>
        <p:spPr>
          <a:xfrm>
            <a:off x="456191" y="685800"/>
            <a:ext cx="4394669" cy="5715001"/>
          </a:xfrm>
          <a:prstGeom prst="roundRect">
            <a:avLst>
              <a:gd name="adj" fmla="val 4516"/>
            </a:avLst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04210-F0C2-8D3D-E7D1-D8F6D647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501" y="697160"/>
            <a:ext cx="6657407" cy="553329"/>
          </a:xfrm>
        </p:spPr>
        <p:txBody>
          <a:bodyPr/>
          <a:lstStyle/>
          <a:p>
            <a:r>
              <a:rPr lang="en-US" dirty="0" err="1"/>
              <a:t>Tienes</a:t>
            </a:r>
            <a:r>
              <a:rPr lang="en-US" dirty="0"/>
              <a:t> </a:t>
            </a:r>
            <a:r>
              <a:rPr lang="en-US" dirty="0" err="1"/>
              <a:t>Apoyo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202F-0B78-E8DB-4D65-D9853D5D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500" y="1361141"/>
            <a:ext cx="6657407" cy="49561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es-ES" sz="1800" dirty="0">
                <a:latin typeface="Plus Jakarta Sans"/>
                <a:cs typeface="Plus Jakarta Sans"/>
              </a:rPr>
              <a:t>Los socios educativos en todo el estado conocen los detalles del programa y están aquí para apoyarte mientras ayudas a los estudiantes a navegar su camino hacia la universidad.</a:t>
            </a:r>
            <a:endParaRPr lang="en-US" sz="1800" dirty="0">
              <a:latin typeface="Plus Jakarta Sans"/>
              <a:cs typeface="Plus Jakarta Sans"/>
            </a:endParaRPr>
          </a:p>
          <a:p>
            <a:r>
              <a:rPr lang="en-US" dirty="0">
                <a:highlight>
                  <a:srgbClr val="FFFF00"/>
                </a:highlight>
                <a:latin typeface="Plus Jakarta Sans"/>
                <a:cs typeface="Plus Jakarta Sans"/>
              </a:rPr>
              <a:t>[Tu </a:t>
            </a:r>
            <a:r>
              <a:rPr lang="en-US" dirty="0" err="1">
                <a:highlight>
                  <a:srgbClr val="FFFF00"/>
                </a:highlight>
                <a:latin typeface="Plus Jakarta Sans"/>
                <a:cs typeface="Plus Jakarta Sans"/>
              </a:rPr>
              <a:t>Coordinador</a:t>
            </a:r>
            <a:r>
              <a:rPr lang="en-US" dirty="0">
                <a:highlight>
                  <a:srgbClr val="FFFF00"/>
                </a:highlight>
                <a:latin typeface="Plus Jakarta Sans"/>
                <a:cs typeface="Plus Jakarta Sans"/>
              </a:rPr>
              <a:t> de </a:t>
            </a:r>
            <a:r>
              <a:rPr lang="en-US" dirty="0" err="1">
                <a:highlight>
                  <a:srgbClr val="FFFF00"/>
                </a:highlight>
                <a:latin typeface="Plus Jakarta Sans"/>
                <a:cs typeface="Plus Jakarta Sans"/>
              </a:rPr>
              <a:t>Alcance</a:t>
            </a:r>
            <a:r>
              <a:rPr lang="en-US" dirty="0">
                <a:highlight>
                  <a:srgbClr val="FFFF00"/>
                </a:highlight>
                <a:latin typeface="Plus Jakarta Sans"/>
                <a:cs typeface="Plus Jakarta Sans"/>
              </a:rPr>
              <a:t> Local de CFNC]</a:t>
            </a:r>
          </a:p>
          <a:p>
            <a:r>
              <a:rPr lang="en-US" dirty="0">
                <a:highlight>
                  <a:srgbClr val="FFFF00"/>
                </a:highlight>
                <a:latin typeface="Plus Jakarta Sans"/>
                <a:cs typeface="Plus Jakarta Sans"/>
              </a:rPr>
              <a:t>[Los PIOs de Tu Distrito]</a:t>
            </a:r>
          </a:p>
          <a:p>
            <a:r>
              <a:rPr lang="es-ES" dirty="0">
                <a:latin typeface="Plus Jakarta Sans"/>
                <a:cs typeface="Plus Jakarta Sans"/>
              </a:rPr>
              <a:t>Para Preguntas Relacionadas con la Escuela Secundaria: </a:t>
            </a:r>
            <a:r>
              <a:rPr lang="en-US" dirty="0">
                <a:latin typeface="Plus Jakarta Sans"/>
                <a:cs typeface="Plus Jakarta Sans"/>
              </a:rPr>
              <a:t> </a:t>
            </a:r>
            <a:r>
              <a:rPr lang="en-US" b="1" dirty="0">
                <a:latin typeface="Plus Jakarta Sans"/>
                <a:cs typeface="Plus Jakarta Sans"/>
                <a:hlinkClick r:id="rId2"/>
              </a:rPr>
              <a:t>NCCollegeConnect@dpi.nc.gov</a:t>
            </a:r>
            <a:r>
              <a:rPr lang="en-US" b="1" dirty="0">
                <a:latin typeface="Plus Jakarta Sans"/>
                <a:cs typeface="Plus Jakarta Sans"/>
              </a:rPr>
              <a:t> </a:t>
            </a:r>
          </a:p>
          <a:p>
            <a:r>
              <a:rPr lang="es-ES" dirty="0">
                <a:latin typeface="Plus Jakarta Sans"/>
                <a:cs typeface="Plus Jakarta Sans"/>
              </a:rPr>
              <a:t>Para Preguntas Sobre el Sistema UNC:</a:t>
            </a:r>
            <a:r>
              <a:rPr lang="en-US" dirty="0">
                <a:latin typeface="Plus Jakarta Sans"/>
                <a:cs typeface="Plus Jakarta Sans"/>
              </a:rPr>
              <a:t> </a:t>
            </a:r>
            <a:r>
              <a:rPr lang="en-US" b="1" dirty="0">
                <a:latin typeface="Plus Jakarta Sans"/>
                <a:cs typeface="Plus Jakarta Sans"/>
                <a:hlinkClick r:id="rId3"/>
              </a:rPr>
              <a:t>nccollegeconnect@northcarolina.edu</a:t>
            </a:r>
            <a:endParaRPr lang="en-US" sz="1100" b="1" dirty="0">
              <a:solidFill>
                <a:srgbClr val="242424"/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rgbClr val="333333"/>
                </a:solidFill>
                <a:latin typeface="Plus Jakarta Sans"/>
                <a:cs typeface="Plus Jakarta Sans"/>
              </a:rPr>
              <a:t>Para </a:t>
            </a:r>
            <a:r>
              <a:rPr lang="en-US" dirty="0" err="1">
                <a:solidFill>
                  <a:srgbClr val="333333"/>
                </a:solidFill>
                <a:latin typeface="Plus Jakarta Sans"/>
                <a:cs typeface="Plus Jakarta Sans"/>
              </a:rPr>
              <a:t>Preguntas</a:t>
            </a:r>
            <a:r>
              <a:rPr lang="en-US" dirty="0">
                <a:solidFill>
                  <a:srgbClr val="333333"/>
                </a:solidFill>
                <a:latin typeface="Plus Jakarta Sans"/>
                <a:cs typeface="Plus Jakarta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Plus Jakarta Sans"/>
                <a:cs typeface="Plus Jakarta Sans"/>
              </a:rPr>
              <a:t>Sobre</a:t>
            </a:r>
            <a:r>
              <a:rPr lang="en-US" dirty="0">
                <a:solidFill>
                  <a:srgbClr val="333333"/>
                </a:solidFill>
                <a:latin typeface="Plus Jakarta Sans"/>
                <a:cs typeface="Plus Jakarta Sans"/>
              </a:rPr>
              <a:t> NCCCS: </a:t>
            </a:r>
            <a:r>
              <a:rPr lang="en-US" b="1" dirty="0">
                <a:solidFill>
                  <a:srgbClr val="333333"/>
                </a:solidFill>
                <a:latin typeface="Plus Jakarta Sans"/>
                <a:cs typeface="Plus Jakarta Sans"/>
                <a:hlinkClick r:id="rId4"/>
              </a:rPr>
              <a:t>nccollegeconnect@nccommunitycolleges.edu</a:t>
            </a:r>
            <a:r>
              <a:rPr lang="en-US" b="1" dirty="0">
                <a:solidFill>
                  <a:srgbClr val="333333"/>
                </a:solidFill>
                <a:latin typeface="Plus Jakarta Sans"/>
                <a:cs typeface="Plus Jakarta Sans"/>
              </a:rPr>
              <a:t> </a:t>
            </a:r>
          </a:p>
          <a:p>
            <a:endParaRPr lang="en-US" dirty="0">
              <a:solidFill>
                <a:srgbClr val="333333"/>
              </a:solidFill>
              <a:latin typeface="Plus Jakarta Sans"/>
              <a:cs typeface="Plus Jakarta San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BB3DDB9-28AF-5E49-6CEC-A3DDB068D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4251" y="3754368"/>
            <a:ext cx="1519964" cy="752146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9F6C2BC0-43B8-A1FD-FC91-6C5A9782B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2283" y="1962820"/>
            <a:ext cx="1801950" cy="349705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D328F23A-2D96-047B-1679-80F2C9AB3E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509" y="5227262"/>
            <a:ext cx="1519964" cy="65351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3FD6880-3704-59A5-105E-9533E13D2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397" y="1233993"/>
            <a:ext cx="3602607" cy="338896"/>
          </a:xfrm>
          <a:prstGeom prst="rect">
            <a:avLst/>
          </a:prstGeom>
        </p:spPr>
      </p:pic>
      <p:pic>
        <p:nvPicPr>
          <p:cNvPr id="21" name="Picture 2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B31FC0A-AE90-EDD7-2014-A4193EF3AF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6431" y="2556045"/>
            <a:ext cx="2514187" cy="754256"/>
          </a:xfrm>
          <a:prstGeom prst="rect">
            <a:avLst/>
          </a:prstGeom>
        </p:spPr>
      </p:pic>
      <p:pic>
        <p:nvPicPr>
          <p:cNvPr id="25" name="Picture 24" descr="A green and white logo&#10;&#10;Description automatically generated">
            <a:extLst>
              <a:ext uri="{FF2B5EF4-FFF2-40B4-BE49-F238E27FC236}">
                <a16:creationId xmlns:a16="http://schemas.microsoft.com/office/drawing/2014/main" id="{EE23FD87-C0CC-8A57-6AEC-58DC3CFD84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7816" y="4820564"/>
            <a:ext cx="1466906" cy="1466906"/>
          </a:xfrm>
          <a:prstGeom prst="rect">
            <a:avLst/>
          </a:prstGeom>
        </p:spPr>
      </p:pic>
      <p:pic>
        <p:nvPicPr>
          <p:cNvPr id="4" name="Picture 3" descr="News - NCCCS">
            <a:extLst>
              <a:ext uri="{FF2B5EF4-FFF2-40B4-BE49-F238E27FC236}">
                <a16:creationId xmlns:a16="http://schemas.microsoft.com/office/drawing/2014/main" id="{77ACCCF1-52D4-7991-6869-D0438CFCD09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2008" t="17859" r="11659" b="17695"/>
          <a:stretch/>
        </p:blipFill>
        <p:spPr>
          <a:xfrm>
            <a:off x="837915" y="3829040"/>
            <a:ext cx="1700690" cy="6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31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women posing for a picture&#10;&#10;Description automatically generated">
            <a:extLst>
              <a:ext uri="{FF2B5EF4-FFF2-40B4-BE49-F238E27FC236}">
                <a16:creationId xmlns:a16="http://schemas.microsoft.com/office/drawing/2014/main" id="{7DBF91A7-59B2-5BDB-EE89-E26B876254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47" b="4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881041C-A2EB-9253-D80B-1A0331C6D8CB}"/>
              </a:ext>
            </a:extLst>
          </p:cNvPr>
          <p:cNvSpPr/>
          <p:nvPr/>
        </p:nvSpPr>
        <p:spPr>
          <a:xfrm>
            <a:off x="228600" y="228600"/>
            <a:ext cx="11734800" cy="6400800"/>
          </a:xfrm>
          <a:prstGeom prst="roundRect">
            <a:avLst>
              <a:gd name="adj" fmla="val 5907"/>
            </a:avLst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32AAB-8C79-B4FC-96B4-13AF9E99A0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41" t="10937" r="7264" b="5078"/>
          <a:stretch/>
        </p:blipFill>
        <p:spPr>
          <a:xfrm>
            <a:off x="3553097" y="0"/>
            <a:ext cx="7763214" cy="685800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67130576-AC62-1A4E-CF91-6F817E98D756}"/>
              </a:ext>
            </a:extLst>
          </p:cNvPr>
          <p:cNvSpPr txBox="1">
            <a:spLocks/>
          </p:cNvSpPr>
          <p:nvPr/>
        </p:nvSpPr>
        <p:spPr>
          <a:xfrm>
            <a:off x="596206" y="821842"/>
            <a:ext cx="38580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Plus Jakarta Sans" pitchFamily="2" charset="77"/>
                <a:ea typeface="+mj-ea"/>
                <a:cs typeface="Plus Jakarta Sans" pitchFamily="2" charset="77"/>
              </a:defRPr>
            </a:lvl1pPr>
          </a:lstStyle>
          <a:p>
            <a:r>
              <a:rPr lang="en-US" sz="4500" dirty="0"/>
              <a:t>¡</a:t>
            </a:r>
            <a:r>
              <a:rPr lang="en-US" sz="4500" dirty="0" err="1"/>
              <a:t>Obtén</a:t>
            </a:r>
            <a:r>
              <a:rPr lang="en-US" sz="4500" dirty="0"/>
              <a:t> </a:t>
            </a:r>
            <a:r>
              <a:rPr lang="en-US" sz="4500" dirty="0" err="1"/>
              <a:t>más</a:t>
            </a:r>
            <a:r>
              <a:rPr lang="en-US" sz="4500" dirty="0"/>
              <a:t> </a:t>
            </a:r>
            <a:r>
              <a:rPr lang="en-US" sz="4500" dirty="0" err="1"/>
              <a:t>información</a:t>
            </a:r>
            <a:r>
              <a:rPr lang="en-US" sz="4500" dirty="0"/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0900A-9C0B-92DB-8CD8-835E61D1E133}"/>
              </a:ext>
            </a:extLst>
          </p:cNvPr>
          <p:cNvSpPr/>
          <p:nvPr/>
        </p:nvSpPr>
        <p:spPr>
          <a:xfrm>
            <a:off x="901700" y="3570142"/>
            <a:ext cx="2339848" cy="233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E970F-3124-0E8C-A33C-44AA89AC8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218" y="3683660"/>
            <a:ext cx="2112811" cy="211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6530EBE2-0520-60AC-2E78-B997DC8BC820}"/>
              </a:ext>
            </a:extLst>
          </p:cNvPr>
          <p:cNvSpPr/>
          <p:nvPr/>
        </p:nvSpPr>
        <p:spPr>
          <a:xfrm>
            <a:off x="7109309" y="698445"/>
            <a:ext cx="4625491" cy="6159555"/>
          </a:xfrm>
          <a:prstGeom prst="round2SameRect">
            <a:avLst>
              <a:gd name="adj1" fmla="val 7912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1532B-E25D-870F-8CB6-63BEFB17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6329548" cy="131323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schemeClr val="accent1"/>
                </a:solidFill>
              </a:rPr>
              <a:t>Anunciando</a:t>
            </a:r>
            <a:r>
              <a:rPr lang="en-US" sz="4400" dirty="0">
                <a:solidFill>
                  <a:schemeClr val="accent1"/>
                </a:solidFill>
              </a:rPr>
              <a:t>: </a:t>
            </a:r>
            <a:br>
              <a:rPr lang="en-US" sz="4400" dirty="0"/>
            </a:br>
            <a:r>
              <a:rPr lang="en-US" sz="4400" dirty="0"/>
              <a:t>NC College 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B1265-6D3B-E97C-7BDB-5699FFFFA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9425"/>
            <a:ext cx="6329548" cy="1773935"/>
          </a:xfrm>
        </p:spPr>
        <p:txBody>
          <a:bodyPr anchor="ctr"/>
          <a:lstStyle/>
          <a:p>
            <a:pPr marL="45720" indent="0">
              <a:buNone/>
            </a:pPr>
            <a:r>
              <a:rPr lang="es-ES" sz="1700" dirty="0">
                <a:latin typeface="Plus Jakarta Sans"/>
                <a:cs typeface="Plus Jakarta Sans"/>
              </a:rPr>
              <a:t>NC </a:t>
            </a:r>
            <a:r>
              <a:rPr lang="es-ES" sz="1700" dirty="0" err="1">
                <a:latin typeface="Plus Jakarta Sans"/>
                <a:cs typeface="Plus Jakarta Sans"/>
              </a:rPr>
              <a:t>College</a:t>
            </a:r>
            <a:r>
              <a:rPr lang="es-ES" sz="1700" dirty="0">
                <a:latin typeface="Plus Jakarta Sans"/>
                <a:cs typeface="Plus Jakarta Sans"/>
              </a:rPr>
              <a:t> </a:t>
            </a:r>
            <a:r>
              <a:rPr lang="es-ES" sz="1700" dirty="0" err="1">
                <a:latin typeface="Plus Jakarta Sans"/>
                <a:cs typeface="Plus Jakarta Sans"/>
              </a:rPr>
              <a:t>Connect</a:t>
            </a:r>
            <a:r>
              <a:rPr lang="es-ES" sz="1700" dirty="0">
                <a:latin typeface="Plus Jakarta Sans"/>
                <a:cs typeface="Plus Jakarta Sans"/>
              </a:rPr>
              <a:t> es un programa creado con el objetivo de aumentar </a:t>
            </a:r>
            <a:r>
              <a:rPr lang="es-ES" sz="1700">
                <a:latin typeface="Plus Jakarta Sans"/>
                <a:cs typeface="Plus Jakarta Sans"/>
              </a:rPr>
              <a:t>el acceso </a:t>
            </a:r>
            <a:r>
              <a:rPr lang="es-ES" sz="1700" dirty="0">
                <a:latin typeface="Plus Jakarta Sans"/>
                <a:cs typeface="Plus Jakarta Sans"/>
              </a:rPr>
              <a:t>a la educación superior al simplificar el proceso de solicitud para estudiantes de Carolina del Norte que cumplan con los requisitos, permitiéndoles postularse a las universidades del Sistema UNC y a su colegio comunitario local en Carolina del Norte.</a:t>
            </a:r>
            <a:endParaRPr lang="en-US" sz="1700" dirty="0">
              <a:latin typeface="Plus Jakarta Sans"/>
              <a:cs typeface="Plus Jakarta San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B2FC6F-A772-A690-63C4-2BC3A814C5B7}"/>
              </a:ext>
            </a:extLst>
          </p:cNvPr>
          <p:cNvSpPr txBox="1">
            <a:spLocks/>
          </p:cNvSpPr>
          <p:nvPr/>
        </p:nvSpPr>
        <p:spPr>
          <a:xfrm>
            <a:off x="7263552" y="1355063"/>
            <a:ext cx="4317004" cy="46848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b="1" dirty="0"/>
              <a:t>Las </a:t>
            </a:r>
            <a:r>
              <a:rPr lang="en-US" b="1" dirty="0" err="1"/>
              <a:t>instituciones</a:t>
            </a:r>
            <a:r>
              <a:rPr lang="en-US" b="1" dirty="0"/>
              <a:t> </a:t>
            </a:r>
            <a:r>
              <a:rPr lang="en-US" b="1" dirty="0" err="1"/>
              <a:t>participantes</a:t>
            </a:r>
            <a:r>
              <a:rPr lang="en-US" b="1" dirty="0"/>
              <a:t> </a:t>
            </a:r>
            <a:r>
              <a:rPr lang="en-US" b="1" dirty="0" err="1"/>
              <a:t>incluyen</a:t>
            </a:r>
            <a:r>
              <a:rPr lang="en-US" b="1" dirty="0"/>
              <a:t>: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Elizabeth City State University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Fayetteville State University</a:t>
            </a:r>
          </a:p>
          <a:p>
            <a:pPr>
              <a:spcAft>
                <a:spcPts val="400"/>
              </a:spcAft>
            </a:pPr>
            <a:r>
              <a:rPr lang="en-US" sz="1500" dirty="0">
                <a:latin typeface="Plus Jakarta Sans"/>
                <a:cs typeface="Plus Jakarta Sans"/>
              </a:rPr>
              <a:t>University of North Carolina Asheville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University of North Carolina at Greensboro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University of North Carolina at Pembroke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Winston-Salem State University</a:t>
            </a:r>
          </a:p>
          <a:p>
            <a:pPr>
              <a:spcAft>
                <a:spcPts val="400"/>
              </a:spcAft>
            </a:pPr>
            <a:r>
              <a:rPr lang="en-US" sz="1500" dirty="0">
                <a:latin typeface="Plus Jakarta Sans"/>
                <a:cs typeface="Plus Jakarta Sans"/>
              </a:rPr>
              <a:t>Colegios </a:t>
            </a:r>
            <a:r>
              <a:rPr lang="en-US" sz="1500" dirty="0" err="1">
                <a:latin typeface="Plus Jakarta Sans"/>
                <a:cs typeface="Plus Jakarta Sans"/>
              </a:rPr>
              <a:t>comunitarios</a:t>
            </a:r>
            <a:r>
              <a:rPr lang="en-US" sz="1500" dirty="0">
                <a:latin typeface="Plus Jakarta Sans"/>
                <a:cs typeface="Plus Jakarta Sans"/>
              </a:rPr>
              <a:t> de Carolina del Norte (</a:t>
            </a:r>
            <a:r>
              <a:rPr lang="en-US" sz="1500" dirty="0" err="1">
                <a:latin typeface="Plus Jakarta Sans"/>
                <a:cs typeface="Plus Jakarta Sans"/>
              </a:rPr>
              <a:t>todos</a:t>
            </a:r>
            <a:r>
              <a:rPr lang="en-US" sz="1500" dirty="0">
                <a:latin typeface="Plus Jakarta Sans"/>
                <a:cs typeface="Plus Jakarta Sans"/>
              </a:rPr>
              <a:t> </a:t>
            </a:r>
            <a:r>
              <a:rPr lang="en-US" sz="1500" dirty="0" err="1">
                <a:latin typeface="Plus Jakarta Sans"/>
                <a:cs typeface="Plus Jakarta Sans"/>
              </a:rPr>
              <a:t>los</a:t>
            </a:r>
            <a:r>
              <a:rPr lang="en-US" sz="1500" dirty="0">
                <a:latin typeface="Plus Jakarta Sans"/>
                <a:cs typeface="Plus Jakarta Sans"/>
              </a:rPr>
              <a:t> 58 colegios)</a:t>
            </a:r>
          </a:p>
          <a:p>
            <a:pPr marL="411480" lvl="1">
              <a:spcAft>
                <a:spcPts val="400"/>
              </a:spcAft>
            </a:pPr>
            <a:r>
              <a:rPr lang="es-ES" sz="1500" dirty="0">
                <a:latin typeface="Plus Jakarta Sans"/>
                <a:cs typeface="Plus Jakarta Sans"/>
              </a:rPr>
              <a:t>Los estudiantes recibirán un proceso de solicitud simplificado en su colegio comunitario local.</a:t>
            </a:r>
            <a:endParaRPr lang="en-US" sz="1500" dirty="0">
              <a:latin typeface="Plus Jakarta Sans"/>
              <a:cs typeface="Plus Jakarta San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D1668A-B1CB-B476-7850-6E8BDD95D55C}"/>
              </a:ext>
            </a:extLst>
          </p:cNvPr>
          <p:cNvSpPr/>
          <p:nvPr/>
        </p:nvSpPr>
        <p:spPr>
          <a:xfrm>
            <a:off x="457200" y="4250858"/>
            <a:ext cx="6329548" cy="2153063"/>
          </a:xfrm>
          <a:prstGeom prst="roundRect">
            <a:avLst>
              <a:gd name="adj" fmla="val 5678"/>
            </a:avLst>
          </a:prstGeom>
          <a:blipFill dpi="0" rotWithShape="1">
            <a:blip r:embed="rId2"/>
            <a:srcRect/>
            <a:stretch>
              <a:fillRect t="-56000" r="-15000" b="-69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2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4210-F0C2-8D3D-E7D1-D8F6D647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501" y="697160"/>
            <a:ext cx="6657407" cy="553329"/>
          </a:xfrm>
        </p:spPr>
        <p:txBody>
          <a:bodyPr/>
          <a:lstStyle/>
          <a:p>
            <a:r>
              <a:rPr lang="en-US" dirty="0"/>
              <a:t>Este </a:t>
            </a:r>
            <a:r>
              <a:rPr lang="en-US" dirty="0" err="1"/>
              <a:t>Programa</a:t>
            </a:r>
            <a:r>
              <a:rPr lang="en-US" dirty="0"/>
              <a:t> es Para…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202F-0B78-E8DB-4D65-D9853D5D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501" y="1447800"/>
            <a:ext cx="6657407" cy="49561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en-US" b="1" dirty="0">
                <a:solidFill>
                  <a:schemeClr val="accent2"/>
                </a:solidFill>
                <a:latin typeface="Plus Jakarta Sans"/>
                <a:cs typeface="Plus Jakarta Sans"/>
              </a:rPr>
              <a:t>…</a:t>
            </a:r>
            <a:r>
              <a:rPr lang="es-ES" b="1" dirty="0">
                <a:solidFill>
                  <a:schemeClr val="accent2"/>
                </a:solidFill>
                <a:latin typeface="Plus Jakarta Sans"/>
                <a:cs typeface="Plus Jakarta Sans"/>
              </a:rPr>
              <a:t>TODOS los estudiantes de escuelas secundarias públicas de Carolina del Norte con un GPA ponderado de 2.8 o superior.</a:t>
            </a:r>
            <a:endParaRPr lang="en-US" b="1" dirty="0">
              <a:solidFill>
                <a:schemeClr val="accent2"/>
              </a:solidFill>
              <a:latin typeface="Plus Jakarta Sans"/>
              <a:cs typeface="Plus Jakarta Sans"/>
            </a:endParaRPr>
          </a:p>
          <a:p>
            <a:r>
              <a:rPr lang="es-ES" dirty="0">
                <a:latin typeface="Plus Jakarta Sans"/>
                <a:cs typeface="Plus Jakarta Sans"/>
              </a:rPr>
              <a:t>La elegibilidad de un estudiante se determina por su GPA al final de su tercer año (año académico 2023-2024).</a:t>
            </a:r>
            <a:endParaRPr lang="en-US" dirty="0">
              <a:latin typeface="Plus Jakarta Sans"/>
              <a:cs typeface="Plus Jakarta Sans"/>
            </a:endParaRPr>
          </a:p>
          <a:p>
            <a:r>
              <a:rPr lang="es-ES" dirty="0">
                <a:latin typeface="Plus Jakarta Sans"/>
                <a:cs typeface="Plus Jakarta Sans"/>
              </a:rPr>
              <a:t>Al igual que en cualquier solicitud universitaria, se reconoce el esfuerzo del estudiante, pero no termina aquí. Los estudiantes aún deben mantener su GPA ponderado de 2.8 o superior durante su último año, además de graduarse de la escuela secundaria y cumplir con los</a:t>
            </a:r>
            <a:r>
              <a:rPr lang="es-ES" dirty="0">
                <a:latin typeface="Plus Jakarta Sans"/>
                <a:cs typeface="Plus Jakarta Sans"/>
                <a:hlinkClick r:id="rId3"/>
              </a:rPr>
              <a:t> requisitos mínimos del Sistema UNC</a:t>
            </a:r>
            <a:r>
              <a:rPr lang="es-ES" dirty="0">
                <a:latin typeface="Plus Jakarta Sans"/>
                <a:cs typeface="Plus Jakarta Sans"/>
              </a:rPr>
              <a:t>.</a:t>
            </a:r>
            <a:endParaRPr lang="en-US" dirty="0">
              <a:latin typeface="Plus Jakarta Sans"/>
              <a:cs typeface="Plus Jakarta Sans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4619B1C-CD6B-4903-EF5D-366EBD22F1A3}"/>
              </a:ext>
            </a:extLst>
          </p:cNvPr>
          <p:cNvSpPr/>
          <p:nvPr/>
        </p:nvSpPr>
        <p:spPr>
          <a:xfrm>
            <a:off x="-328772" y="697161"/>
            <a:ext cx="5272980" cy="5706760"/>
          </a:xfrm>
          <a:prstGeom prst="roundRect">
            <a:avLst>
              <a:gd name="adj" fmla="val 4066"/>
            </a:avLst>
          </a:prstGeom>
          <a:blipFill>
            <a:blip r:embed="rId4"/>
            <a:srcRect/>
            <a:stretch>
              <a:fillRect l="-35618" r="-325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7F86A1-243F-9157-8920-7055DBE011D6}"/>
              </a:ext>
            </a:extLst>
          </p:cNvPr>
          <p:cNvSpPr/>
          <p:nvPr/>
        </p:nvSpPr>
        <p:spPr>
          <a:xfrm>
            <a:off x="0" y="3794956"/>
            <a:ext cx="12192000" cy="18931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84A5CE-AAC9-69F3-4BCE-17CC29D7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5784274" cy="553329"/>
          </a:xfrm>
        </p:spPr>
        <p:txBody>
          <a:bodyPr>
            <a:normAutofit fontScale="90000"/>
          </a:bodyPr>
          <a:lstStyle/>
          <a:p>
            <a:r>
              <a:rPr lang="es-ES" dirty="0"/>
              <a:t>¿Cómo sabrán los estudiantes que son elegibles?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E975C0-DB7F-46EB-A5A5-F9D2ECC25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63559"/>
            <a:ext cx="5840859" cy="11318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es-ES" sz="1800" dirty="0">
                <a:latin typeface="Plus Jakarta Sans"/>
                <a:cs typeface="Plus Jakarta Sans"/>
              </a:rPr>
              <a:t>Los estudiantes elegibles recibirán una carta oficial por correo postal a principios de octubre. También recibirán una postal de recordatorio en noviembre.</a:t>
            </a:r>
            <a:endParaRPr lang="en-US" sz="1800" dirty="0">
              <a:latin typeface="Plus Jakarta Sans"/>
              <a:cs typeface="Plus Jakarta Sans"/>
            </a:endParaRPr>
          </a:p>
        </p:txBody>
      </p:sp>
      <p:pic>
        <p:nvPicPr>
          <p:cNvPr id="6" name="Picture 5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D0F4A7A4-B61C-F16A-14CB-8CEED203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19" y="3082247"/>
            <a:ext cx="4880225" cy="3318553"/>
          </a:xfrm>
          <a:prstGeom prst="rect">
            <a:avLst/>
          </a:prstGeom>
        </p:spPr>
      </p:pic>
      <p:pic>
        <p:nvPicPr>
          <p:cNvPr id="7" name="Picture 6" descr="A close-up of a letter&#10;&#10;Description automatically generated">
            <a:extLst>
              <a:ext uri="{FF2B5EF4-FFF2-40B4-BE49-F238E27FC236}">
                <a16:creationId xmlns:a16="http://schemas.microsoft.com/office/drawing/2014/main" id="{9F0F815F-29D2-6777-037E-0CE03541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832" y="526840"/>
            <a:ext cx="4538969" cy="587396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99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EAE8F-7543-955A-172D-956352E6C6F6}"/>
              </a:ext>
            </a:extLst>
          </p:cNvPr>
          <p:cNvSpPr/>
          <p:nvPr/>
        </p:nvSpPr>
        <p:spPr>
          <a:xfrm>
            <a:off x="-2524" y="3191316"/>
            <a:ext cx="12192000" cy="2428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681DE-5508-079A-B11D-F3BE8331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11272555" cy="553329"/>
          </a:xfrm>
        </p:spPr>
        <p:txBody>
          <a:bodyPr>
            <a:normAutofit/>
          </a:bodyPr>
          <a:lstStyle/>
          <a:p>
            <a:r>
              <a:rPr lang="es-ES" dirty="0">
                <a:latin typeface="Plus Jakarta Sans"/>
                <a:cs typeface="Plus Jakarta Sans"/>
              </a:rPr>
              <a:t>¿Cómo aplicarán los estudiantes?</a:t>
            </a:r>
            <a:endParaRPr lang="en-US" dirty="0">
              <a:latin typeface="Plus Jakarta Sans"/>
              <a:cs typeface="Plus Jakarta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7DBD-DB6F-FDB8-9828-B8C139C8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1"/>
            <a:ext cx="10296145" cy="829056"/>
          </a:xfrm>
        </p:spPr>
        <p:txBody>
          <a:bodyPr/>
          <a:lstStyle/>
          <a:p>
            <a:pPr marL="274320" indent="-274320">
              <a:buFont typeface="+mj-lt"/>
              <a:buAutoNum type="arabicPeriod"/>
            </a:pPr>
            <a:r>
              <a:rPr lang="es-ES" dirty="0"/>
              <a:t>Los estudiantes deben escanear el código QR en su carta para visitar</a:t>
            </a:r>
            <a:r>
              <a:rPr lang="en-US" dirty="0"/>
              <a:t> </a:t>
            </a:r>
            <a:r>
              <a:rPr lang="en-US" b="1" u="sng" dirty="0">
                <a:solidFill>
                  <a:schemeClr val="accent2"/>
                </a:solidFill>
              </a:rPr>
              <a:t>NCCollegeConnect.org</a:t>
            </a:r>
            <a:r>
              <a:rPr lang="es-ES" dirty="0"/>
              <a:t>, donde podrán acceder al portal de solicitudes.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7FBB6-344B-6D71-3407-D75FC41A39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69378" y="2276858"/>
            <a:ext cx="6672907" cy="448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EAE8F-7543-955A-172D-956352E6C6F6}"/>
              </a:ext>
            </a:extLst>
          </p:cNvPr>
          <p:cNvSpPr/>
          <p:nvPr/>
        </p:nvSpPr>
        <p:spPr>
          <a:xfrm>
            <a:off x="-2524" y="3191316"/>
            <a:ext cx="12192000" cy="2428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681DE-5508-079A-B11D-F3BE8331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11272555" cy="553329"/>
          </a:xfrm>
        </p:spPr>
        <p:txBody>
          <a:bodyPr>
            <a:normAutofit/>
          </a:bodyPr>
          <a:lstStyle/>
          <a:p>
            <a:r>
              <a:rPr lang="es-ES" dirty="0">
                <a:latin typeface="Plus Jakarta Sans"/>
                <a:cs typeface="Plus Jakarta Sans"/>
              </a:rPr>
              <a:t>¿Cómo aplicarán los estudiantes?</a:t>
            </a:r>
            <a:endParaRPr lang="en-US" dirty="0">
              <a:latin typeface="Plus Jakarta Sans"/>
              <a:cs typeface="Plus Jakarta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7DBD-DB6F-FDB8-9828-B8C139C8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1"/>
            <a:ext cx="10882746" cy="8290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74320" indent="-274320">
              <a:buFont typeface="+mj-lt"/>
              <a:buAutoNum type="arabicPeriod" startAt="2"/>
            </a:pPr>
            <a:r>
              <a:rPr lang="es-ES" dirty="0">
                <a:latin typeface="Plus Jakarta Sans"/>
                <a:cs typeface="Plus Jakarta Sans"/>
              </a:rPr>
              <a:t>En NCCollegeConnect.org, los estudiantes que cumplan con los requisitos serán dirigidos a iniciar sesión en el portal de NC </a:t>
            </a:r>
            <a:r>
              <a:rPr lang="es-ES" dirty="0" err="1">
                <a:latin typeface="Plus Jakarta Sans"/>
                <a:cs typeface="Plus Jakarta Sans"/>
              </a:rPr>
              <a:t>College</a:t>
            </a:r>
            <a:r>
              <a:rPr lang="es-ES" dirty="0">
                <a:latin typeface="Plus Jakarta Sans"/>
                <a:cs typeface="Plus Jakarta Sans"/>
              </a:rPr>
              <a:t> </a:t>
            </a:r>
            <a:r>
              <a:rPr lang="es-ES" dirty="0" err="1">
                <a:latin typeface="Plus Jakarta Sans"/>
                <a:cs typeface="Plus Jakarta Sans"/>
              </a:rPr>
              <a:t>Connect</a:t>
            </a:r>
            <a:r>
              <a:rPr lang="es-ES" dirty="0">
                <a:latin typeface="Plus Jakarta Sans"/>
                <a:cs typeface="Plus Jakarta Sans"/>
              </a:rPr>
              <a:t> usando la información de su cuenta existente de CFNC.org, o se les pedirá que creen una nueva cuenta de CFNC.</a:t>
            </a:r>
            <a:r>
              <a:rPr lang="en-US" dirty="0">
                <a:latin typeface="Plus Jakarta Sans"/>
                <a:cs typeface="Plus Jakarta Sans"/>
              </a:rPr>
              <a:t>​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7505F-B20B-1BEF-5F46-995D8BD5EC3E}"/>
              </a:ext>
            </a:extLst>
          </p:cNvPr>
          <p:cNvGrpSpPr/>
          <p:nvPr/>
        </p:nvGrpSpPr>
        <p:grpSpPr>
          <a:xfrm>
            <a:off x="3141792" y="2684206"/>
            <a:ext cx="5908416" cy="3640959"/>
            <a:chOff x="3141792" y="2684206"/>
            <a:chExt cx="5908416" cy="364095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67F796-5F28-3EAA-F7D0-4BB4CD56C82A}"/>
                </a:ext>
              </a:extLst>
            </p:cNvPr>
            <p:cNvGrpSpPr/>
            <p:nvPr/>
          </p:nvGrpSpPr>
          <p:grpSpPr>
            <a:xfrm>
              <a:off x="3141792" y="2684206"/>
              <a:ext cx="5908416" cy="3640959"/>
              <a:chOff x="4329774" y="2785588"/>
              <a:chExt cx="6043518" cy="372421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4CFB2F0-DF08-953C-8A01-EACB38BA3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571" t="9226" r="5941" b="9646"/>
              <a:stretch/>
            </p:blipFill>
            <p:spPr>
              <a:xfrm>
                <a:off x="4329774" y="2785588"/>
                <a:ext cx="6043518" cy="3724213"/>
              </a:xfrm>
              <a:prstGeom prst="rect">
                <a:avLst/>
              </a:prstGeom>
            </p:spPr>
          </p:pic>
          <p:sp>
            <p:nvSpPr>
              <p:cNvPr id="5" name="Picture Placeholder 12">
                <a:extLst>
                  <a:ext uri="{FF2B5EF4-FFF2-40B4-BE49-F238E27FC236}">
                    <a16:creationId xmlns:a16="http://schemas.microsoft.com/office/drawing/2014/main" id="{979C8A4E-2845-F383-691C-99C646C97D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3062" y="3041440"/>
                <a:ext cx="4505388" cy="2814353"/>
              </a:xfrm>
              <a:prstGeom prst="roundRect">
                <a:avLst>
                  <a:gd name="adj" fmla="val 0"/>
                </a:avLst>
              </a:prstGeom>
              <a:blipFill>
                <a:blip r:embed="rId4"/>
                <a:srcRect/>
                <a:stretch>
                  <a:fillRect l="-17608" t="-13637" r="-16532" b="-373"/>
                </a:stretch>
              </a:blip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18288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685800" indent="-18288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1143000" indent="-18288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600200" indent="-18288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2057400" indent="-18288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 algn="ctr">
                  <a:buNone/>
                </a:pPr>
                <a:endParaRPr lang="en-US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D03418-C19D-2C54-429C-05F15CF3F54C}"/>
                </a:ext>
              </a:extLst>
            </p:cNvPr>
            <p:cNvSpPr/>
            <p:nvPr/>
          </p:nvSpPr>
          <p:spPr>
            <a:xfrm>
              <a:off x="4888302" y="4744528"/>
              <a:ext cx="120770" cy="97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1171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EAE8F-7543-955A-172D-956352E6C6F6}"/>
              </a:ext>
            </a:extLst>
          </p:cNvPr>
          <p:cNvSpPr/>
          <p:nvPr/>
        </p:nvSpPr>
        <p:spPr>
          <a:xfrm>
            <a:off x="-2524" y="3191316"/>
            <a:ext cx="12192000" cy="2428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681DE-5508-079A-B11D-F3BE8331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11272555" cy="553329"/>
          </a:xfrm>
        </p:spPr>
        <p:txBody>
          <a:bodyPr>
            <a:normAutofit/>
          </a:bodyPr>
          <a:lstStyle/>
          <a:p>
            <a:r>
              <a:rPr lang="es-ES" dirty="0">
                <a:latin typeface="Plus Jakarta Sans"/>
                <a:cs typeface="Plus Jakarta Sans"/>
              </a:rPr>
              <a:t>¿Cómo aplicarán los estudiantes?</a:t>
            </a:r>
            <a:endParaRPr lang="en-US" dirty="0">
              <a:latin typeface="Plus Jakarta Sans"/>
              <a:cs typeface="Plus Jakarta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7DBD-DB6F-FDB8-9828-B8C139C8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1"/>
            <a:ext cx="10296145" cy="8290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74320" indent="-274320">
              <a:buFont typeface="+mj-lt"/>
              <a:buAutoNum type="arabicPeriod" startAt="3"/>
            </a:pPr>
            <a:r>
              <a:rPr lang="es-ES" dirty="0">
                <a:latin typeface="Plus Jakarta Sans"/>
                <a:cs typeface="Plus Jakarta Sans"/>
              </a:rPr>
              <a:t>Después de iniciar sesión, los estudiantes verán una lista completa de instituciones donde podrán reclamar su lugar completando una solicitud simplificada para cada colegio o universidad.</a:t>
            </a:r>
            <a:endParaRPr lang="en-US" dirty="0">
              <a:latin typeface="Plus Jakarta Sans"/>
              <a:cs typeface="Plus Jakarta San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6660B5-7837-B7A9-6114-F7B1D085779D}"/>
              </a:ext>
            </a:extLst>
          </p:cNvPr>
          <p:cNvGrpSpPr/>
          <p:nvPr/>
        </p:nvGrpSpPr>
        <p:grpSpPr>
          <a:xfrm>
            <a:off x="372651" y="2818073"/>
            <a:ext cx="5660268" cy="3488042"/>
            <a:chOff x="4329774" y="2785588"/>
            <a:chExt cx="6043518" cy="3724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51B302-9BD2-6965-8617-C0126167A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71" t="9226" r="5941" b="9646"/>
            <a:stretch/>
          </p:blipFill>
          <p:spPr>
            <a:xfrm>
              <a:off x="4329774" y="2785588"/>
              <a:ext cx="6043518" cy="3724213"/>
            </a:xfrm>
            <a:prstGeom prst="rect">
              <a:avLst/>
            </a:prstGeom>
          </p:spPr>
        </p:pic>
        <p:sp>
          <p:nvSpPr>
            <p:cNvPr id="9" name="Picture Placeholder 12">
              <a:extLst>
                <a:ext uri="{FF2B5EF4-FFF2-40B4-BE49-F238E27FC236}">
                  <a16:creationId xmlns:a16="http://schemas.microsoft.com/office/drawing/2014/main" id="{601F163E-945D-E183-E88F-A2F4BB42FC45}"/>
                </a:ext>
              </a:extLst>
            </p:cNvPr>
            <p:cNvSpPr txBox="1">
              <a:spLocks/>
            </p:cNvSpPr>
            <p:nvPr/>
          </p:nvSpPr>
          <p:spPr>
            <a:xfrm>
              <a:off x="5123062" y="3041440"/>
              <a:ext cx="4505388" cy="2814353"/>
            </a:xfrm>
            <a:prstGeom prst="roundRect">
              <a:avLst>
                <a:gd name="adj" fmla="val 0"/>
              </a:avLst>
            </a:prstGeom>
            <a:blipFill>
              <a:blip r:embed="rId4"/>
              <a:srcRect/>
              <a:stretch>
                <a:fillRect l="-332" r="332" b="-35400"/>
              </a:stretch>
            </a:blip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18288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6858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11430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6002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20574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None/>
              </a:pPr>
              <a:endParaRPr lang="en-US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DF7A63-C43A-2D62-8B31-979AD8FD786A}"/>
              </a:ext>
            </a:extLst>
          </p:cNvPr>
          <p:cNvGrpSpPr/>
          <p:nvPr/>
        </p:nvGrpSpPr>
        <p:grpSpPr>
          <a:xfrm>
            <a:off x="6127718" y="2818073"/>
            <a:ext cx="5660268" cy="3488042"/>
            <a:chOff x="4329774" y="2785588"/>
            <a:chExt cx="6043518" cy="37242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7BA402-4C5C-A394-4EEF-3CC7D85DC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71" t="9226" r="5941" b="9646"/>
            <a:stretch/>
          </p:blipFill>
          <p:spPr>
            <a:xfrm>
              <a:off x="4329774" y="2785588"/>
              <a:ext cx="6043518" cy="3724213"/>
            </a:xfrm>
            <a:prstGeom prst="rect">
              <a:avLst/>
            </a:prstGeom>
          </p:spPr>
        </p:pic>
        <p:sp>
          <p:nvSpPr>
            <p:cNvPr id="12" name="Picture Placeholder 12">
              <a:extLst>
                <a:ext uri="{FF2B5EF4-FFF2-40B4-BE49-F238E27FC236}">
                  <a16:creationId xmlns:a16="http://schemas.microsoft.com/office/drawing/2014/main" id="{63E49505-242D-51AD-4E4F-FBFCA7D66DB5}"/>
                </a:ext>
              </a:extLst>
            </p:cNvPr>
            <p:cNvSpPr txBox="1">
              <a:spLocks/>
            </p:cNvSpPr>
            <p:nvPr/>
          </p:nvSpPr>
          <p:spPr>
            <a:xfrm>
              <a:off x="5123062" y="3041440"/>
              <a:ext cx="4505388" cy="2814353"/>
            </a:xfrm>
            <a:prstGeom prst="roundRect">
              <a:avLst>
                <a:gd name="adj" fmla="val 0"/>
              </a:avLst>
            </a:prstGeom>
            <a:blipFill>
              <a:blip r:embed="rId5"/>
              <a:srcRect/>
              <a:stretch>
                <a:fillRect l="-358" t="-1" r="-1557" b="-150962"/>
              </a:stretch>
            </a:blip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18288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6858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11430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6002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20574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None/>
              </a:pPr>
              <a:endParaRPr lang="en-US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378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FD11C1-8789-B167-95C2-3A8C194E7483}"/>
              </a:ext>
            </a:extLst>
          </p:cNvPr>
          <p:cNvSpPr/>
          <p:nvPr/>
        </p:nvSpPr>
        <p:spPr>
          <a:xfrm>
            <a:off x="0" y="4492501"/>
            <a:ext cx="6883909" cy="1471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BBCA9-4D3C-0B2E-6BE3-50A3E62A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6657407" cy="553329"/>
          </a:xfrm>
        </p:spPr>
        <p:txBody>
          <a:bodyPr/>
          <a:lstStyle/>
          <a:p>
            <a:r>
              <a:rPr lang="en-US" dirty="0">
                <a:latin typeface="Plus Jakarta Sans"/>
                <a:cs typeface="Plus Jakarta Sans"/>
              </a:rPr>
              <a:t>¿</a:t>
            </a:r>
            <a:r>
              <a:rPr lang="en-US" dirty="0" err="1">
                <a:latin typeface="Plus Jakarta Sans"/>
                <a:cs typeface="Plus Jakarta Sans"/>
              </a:rPr>
              <a:t>Habrá</a:t>
            </a:r>
            <a:r>
              <a:rPr lang="en-US" dirty="0">
                <a:latin typeface="Plus Jakarta Sans"/>
                <a:cs typeface="Plus Jakarta Sans"/>
              </a:rPr>
              <a:t> </a:t>
            </a:r>
            <a:r>
              <a:rPr lang="en-US" dirty="0" err="1">
                <a:latin typeface="Plus Jakarta Sans"/>
                <a:cs typeface="Plus Jakarta Sans"/>
              </a:rPr>
              <a:t>tarifas</a:t>
            </a:r>
            <a:r>
              <a:rPr lang="en-US" dirty="0">
                <a:latin typeface="Plus Jakarta Sans"/>
                <a:cs typeface="Plus Jakarta Sans"/>
              </a:rPr>
              <a:t> de </a:t>
            </a:r>
            <a:r>
              <a:rPr lang="en-US" dirty="0" err="1">
                <a:latin typeface="Plus Jakarta Sans"/>
                <a:cs typeface="Plus Jakarta Sans"/>
              </a:rPr>
              <a:t>solicitud</a:t>
            </a:r>
            <a:r>
              <a:rPr lang="en-US" dirty="0">
                <a:latin typeface="Plus Jakarta Sans"/>
                <a:cs typeface="Plus Jakarta Sans"/>
              </a:rPr>
              <a:t>?</a:t>
            </a:r>
            <a:endParaRPr lang="en-US" b="0" dirty="0">
              <a:solidFill>
                <a:srgbClr val="000000"/>
              </a:solidFill>
              <a:latin typeface="Plus Jakarta Sans"/>
              <a:cs typeface="Plus Jakarta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D4051-B348-6E76-EFA0-FC5F1BC0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42" y="1646882"/>
            <a:ext cx="5550289" cy="24916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1600" dirty="0">
                <a:latin typeface="Plus Jakarta Sans"/>
                <a:cs typeface="Plus Jakarta Sans"/>
              </a:rPr>
              <a:t>Los estudiantes pagarán tarifas de solicitud para cada colegio o universidad, que oscilan entre $30 y $75, dependiendo de la institución.</a:t>
            </a:r>
            <a:endParaRPr lang="en-US" sz="1600" dirty="0">
              <a:solidFill>
                <a:srgbClr val="333333"/>
              </a:solidFill>
              <a:latin typeface="Plus Jakarta Sans"/>
              <a:cs typeface="Plus Jakarta Sans"/>
            </a:endParaRPr>
          </a:p>
          <a:p>
            <a:r>
              <a:rPr lang="es-ES" sz="1600" dirty="0">
                <a:latin typeface="Plus Jakarta Sans"/>
                <a:cs typeface="Plus Jakarta Sans"/>
              </a:rPr>
              <a:t>Las solicitudes a los colegios comunitarios de Carolina del Norte son gratuitas, y todas las instituciones participantes aceptarán exenciones de tarifas aprobadas (como la exención de tarifas del </a:t>
            </a:r>
            <a:r>
              <a:rPr lang="es-ES" sz="1600" dirty="0" err="1">
                <a:latin typeface="Plus Jakarta Sans"/>
                <a:cs typeface="Plus Jakarta Sans"/>
              </a:rPr>
              <a:t>College</a:t>
            </a:r>
            <a:r>
              <a:rPr lang="es-ES" sz="1600" dirty="0">
                <a:latin typeface="Plus Jakarta Sans"/>
                <a:cs typeface="Plus Jakarta Sans"/>
              </a:rPr>
              <a:t> </a:t>
            </a:r>
            <a:r>
              <a:rPr lang="es-ES" sz="1600" dirty="0" err="1">
                <a:latin typeface="Plus Jakarta Sans"/>
                <a:cs typeface="Plus Jakarta Sans"/>
              </a:rPr>
              <a:t>Board</a:t>
            </a:r>
            <a:r>
              <a:rPr lang="es-ES" sz="1600" dirty="0">
                <a:latin typeface="Plus Jakarta Sans"/>
                <a:cs typeface="Plus Jakarta Sans"/>
              </a:rPr>
              <a:t> o ACT).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14ADF-71CA-BD91-A69C-8FC8E2F8CC6C}"/>
              </a:ext>
            </a:extLst>
          </p:cNvPr>
          <p:cNvSpPr txBox="1"/>
          <p:nvPr/>
        </p:nvSpPr>
        <p:spPr>
          <a:xfrm>
            <a:off x="459528" y="4813508"/>
            <a:ext cx="600604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Plus Jakarta Sans"/>
                <a:cs typeface="Plus Jakarta Sans"/>
              </a:rPr>
              <a:t>Durante la Semana de Solicitud a la Universidad (del 21 al 27 de octubre) la mayoría de las tarifas de solicitud serán eximidas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  <a:latin typeface="Plus Jakarta Sans"/>
                <a:cs typeface="Plus Jakarta Sans"/>
              </a:rPr>
              <a:t>—¡así que asegúrate de que los estudiantes envíen sus solicitudes en octubre! </a:t>
            </a:r>
            <a:endParaRPr lang="en-US" sz="1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FBBEDA61-E248-435F-E4F6-854F1D139B22}"/>
              </a:ext>
            </a:extLst>
          </p:cNvPr>
          <p:cNvSpPr/>
          <p:nvPr/>
        </p:nvSpPr>
        <p:spPr>
          <a:xfrm>
            <a:off x="6873022" y="697160"/>
            <a:ext cx="4859450" cy="5589159"/>
          </a:xfrm>
          <a:prstGeom prst="roundRect">
            <a:avLst>
              <a:gd name="adj" fmla="val 4181"/>
            </a:avLst>
          </a:prstGeom>
          <a:blipFill>
            <a:blip r:embed="rId2"/>
            <a:srcRect/>
            <a:stretch>
              <a:fillRect l="-45132" r="-273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4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BCA9-4D3C-0B2E-6BE3-50A3E62A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6657407" cy="553329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Sigue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D4051-B348-6E76-EFA0-FC5F1BC0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3842298" cy="4956121"/>
          </a:xfrm>
        </p:spPr>
        <p:txBody>
          <a:bodyPr/>
          <a:lstStyle/>
          <a:p>
            <a:pPr marL="45720" indent="0">
              <a:buNone/>
            </a:pPr>
            <a:r>
              <a:rPr lang="es-ES" dirty="0"/>
              <a:t>Los estudiantes serán contactados por las universidades y colegios a los que enviaron una solicitud simplificada con cualquier paso adicional requerido o información necesaria.</a:t>
            </a:r>
            <a:endParaRPr lang="en-US" dirty="0"/>
          </a:p>
        </p:txBody>
      </p:sp>
      <p:pic>
        <p:nvPicPr>
          <p:cNvPr id="8" name="Picture 7" descr="A group of people in blue graduation gowns and caps standing next to a statue of a dog&#10;&#10;Description automatically generated">
            <a:extLst>
              <a:ext uri="{FF2B5EF4-FFF2-40B4-BE49-F238E27FC236}">
                <a16:creationId xmlns:a16="http://schemas.microsoft.com/office/drawing/2014/main" id="{56BEE6D3-DE2F-73CF-DC0F-1B69B029D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63" t="2559" r="9163" b="2559"/>
          <a:stretch>
            <a:fillRect/>
          </a:stretch>
        </p:blipFill>
        <p:spPr>
          <a:xfrm>
            <a:off x="4864357" y="970506"/>
            <a:ext cx="6778430" cy="5240688"/>
          </a:xfrm>
          <a:custGeom>
            <a:avLst/>
            <a:gdLst>
              <a:gd name="connsiteX0" fmla="*/ 201851 w 6409991"/>
              <a:gd name="connsiteY0" fmla="*/ 0 h 4964358"/>
              <a:gd name="connsiteX1" fmla="*/ 6208140 w 6409991"/>
              <a:gd name="connsiteY1" fmla="*/ 0 h 4964358"/>
              <a:gd name="connsiteX2" fmla="*/ 6409991 w 6409991"/>
              <a:gd name="connsiteY2" fmla="*/ 201851 h 4964358"/>
              <a:gd name="connsiteX3" fmla="*/ 6409991 w 6409991"/>
              <a:gd name="connsiteY3" fmla="*/ 4762507 h 4964358"/>
              <a:gd name="connsiteX4" fmla="*/ 6208140 w 6409991"/>
              <a:gd name="connsiteY4" fmla="*/ 4964358 h 4964358"/>
              <a:gd name="connsiteX5" fmla="*/ 201851 w 6409991"/>
              <a:gd name="connsiteY5" fmla="*/ 4964358 h 4964358"/>
              <a:gd name="connsiteX6" fmla="*/ 0 w 6409991"/>
              <a:gd name="connsiteY6" fmla="*/ 4762507 h 4964358"/>
              <a:gd name="connsiteX7" fmla="*/ 0 w 6409991"/>
              <a:gd name="connsiteY7" fmla="*/ 201851 h 4964358"/>
              <a:gd name="connsiteX8" fmla="*/ 201851 w 6409991"/>
              <a:gd name="connsiteY8" fmla="*/ 0 h 496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9991" h="4964358">
                <a:moveTo>
                  <a:pt x="201851" y="0"/>
                </a:moveTo>
                <a:lnTo>
                  <a:pt x="6208140" y="0"/>
                </a:lnTo>
                <a:cubicBezTo>
                  <a:pt x="6319619" y="0"/>
                  <a:pt x="6409991" y="90372"/>
                  <a:pt x="6409991" y="201851"/>
                </a:cubicBezTo>
                <a:lnTo>
                  <a:pt x="6409991" y="4762507"/>
                </a:lnTo>
                <a:cubicBezTo>
                  <a:pt x="6409991" y="4873986"/>
                  <a:pt x="6319619" y="4964358"/>
                  <a:pt x="6208140" y="4964358"/>
                </a:cubicBezTo>
                <a:lnTo>
                  <a:pt x="201851" y="4964358"/>
                </a:lnTo>
                <a:cubicBezTo>
                  <a:pt x="90372" y="4964358"/>
                  <a:pt x="0" y="4873986"/>
                  <a:pt x="0" y="4762507"/>
                </a:cubicBezTo>
                <a:lnTo>
                  <a:pt x="0" y="201851"/>
                </a:lnTo>
                <a:cubicBezTo>
                  <a:pt x="0" y="90372"/>
                  <a:pt x="90372" y="0"/>
                  <a:pt x="2018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301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 College Connect">
      <a:dk1>
        <a:srgbClr val="333333"/>
      </a:dk1>
      <a:lt1>
        <a:srgbClr val="FFFFFF"/>
      </a:lt1>
      <a:dk2>
        <a:srgbClr val="333333"/>
      </a:dk2>
      <a:lt2>
        <a:srgbClr val="E5EAEC"/>
      </a:lt2>
      <a:accent1>
        <a:srgbClr val="FF9D1E"/>
      </a:accent1>
      <a:accent2>
        <a:srgbClr val="00A126"/>
      </a:accent2>
      <a:accent3>
        <a:srgbClr val="333333"/>
      </a:accent3>
      <a:accent4>
        <a:srgbClr val="FF9D1E"/>
      </a:accent4>
      <a:accent5>
        <a:srgbClr val="00A126"/>
      </a:accent5>
      <a:accent6>
        <a:srgbClr val="89CE48"/>
      </a:accent6>
      <a:hlink>
        <a:srgbClr val="00A126"/>
      </a:hlink>
      <a:folHlink>
        <a:srgbClr val="003C5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c499e2-b832-466c-a9ba-4425aeae5090" xsi:nil="true"/>
    <lcf76f155ced4ddcb4097134ff3c332f xmlns="3a6b9b5a-ad86-471e-85cb-b783f3df504a">
      <Terms xmlns="http://schemas.microsoft.com/office/infopath/2007/PartnerControls"/>
    </lcf76f155ced4ddcb4097134ff3c332f>
    <mf469811ffca4c69bad02c47da7ff1fe xmlns="3a6b9b5a-ad86-471e-85cb-b783f3df504a">
      <Terms xmlns="http://schemas.microsoft.com/office/infopath/2007/PartnerControls"/>
    </mf469811ffca4c69bad02c47da7ff1fe>
    <fa465a1a12214e15957d184dac96a5f5 xmlns="3a6b9b5a-ad86-471e-85cb-b783f3df504a">
      <Terms xmlns="http://schemas.microsoft.com/office/infopath/2007/PartnerControls"/>
    </fa465a1a12214e15957d184dac96a5f5>
    <Status xmlns="f28da783-63a1-426f-b238-ea4e597e57f3">New</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03328FE2C2634FA77EEADB53352B73" ma:contentTypeVersion="20" ma:contentTypeDescription="Create a new document." ma:contentTypeScope="" ma:versionID="5d2c17c623d826fe4d9b05f7d8c81a45">
  <xsd:schema xmlns:xsd="http://www.w3.org/2001/XMLSchema" xmlns:xs="http://www.w3.org/2001/XMLSchema" xmlns:p="http://schemas.microsoft.com/office/2006/metadata/properties" xmlns:ns2="3a6b9b5a-ad86-471e-85cb-b783f3df504a" xmlns:ns3="f28da783-63a1-426f-b238-ea4e597e57f3" xmlns:ns4="61c499e2-b832-466c-a9ba-4425aeae5090" targetNamespace="http://schemas.microsoft.com/office/2006/metadata/properties" ma:root="true" ma:fieldsID="4214f4ea0a97f3ef0977fd58bc0f7be2" ns2:_="" ns3:_="" ns4:_="">
    <xsd:import namespace="3a6b9b5a-ad86-471e-85cb-b783f3df504a"/>
    <xsd:import namespace="f28da783-63a1-426f-b238-ea4e597e57f3"/>
    <xsd:import namespace="61c499e2-b832-466c-a9ba-4425aeae5090"/>
    <xsd:element name="properties">
      <xsd:complexType>
        <xsd:sequence>
          <xsd:element name="documentManagement">
            <xsd:complexType>
              <xsd:all>
                <xsd:element ref="ns2:fa465a1a12214e15957d184dac96a5f5" minOccurs="0"/>
                <xsd:element ref="ns2:mf469811ffca4c69bad02c47da7ff1fe" minOccurs="0"/>
                <xsd:element ref="ns3:MediaServiceKeyPoints" minOccurs="0"/>
                <xsd:element ref="ns4:TaxCatchAll" minOccurs="0"/>
                <xsd:element ref="ns3:Statu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b9b5a-ad86-471e-85cb-b783f3df504a" elementFormDefault="qualified">
    <xsd:import namespace="http://schemas.microsoft.com/office/2006/documentManagement/types"/>
    <xsd:import namespace="http://schemas.microsoft.com/office/infopath/2007/PartnerControls"/>
    <xsd:element name="fa465a1a12214e15957d184dac96a5f5" ma:index="8" nillable="true" ma:taxonomy="true" ma:internalName="fa465a1a12214e15957d184dac96a5f5" ma:taxonomyFieldName="Document_x0020_Type" ma:displayName="Document Type" ma:default="" ma:fieldId="{fa465a1a-1221-4e15-957d-184dac96a5f5}" ma:sspId="09d0c549-7865-4361-91a0-0042234db7d7" ma:termSetId="e3594aa2-f9ce-4e01-893c-4d87cc4f8b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f469811ffca4c69bad02c47da7ff1fe" ma:index="9" nillable="true" ma:taxonomy="true" ma:internalName="mf469811ffca4c69bad02c47da7ff1fe" ma:taxonomyFieldName="Sector" ma:displayName="Sector" ma:default="" ma:fieldId="{6f469811-ffca-4c69-bad0-2c47da7ff1fe}" ma:sspId="09d0c549-7865-4361-91a0-0042234db7d7" ma:termSetId="acdf9d96-bfae-47d9-920d-4ab00440632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9d0c549-7865-4361-91a0-0042234db7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da783-63a1-426f-b238-ea4e597e57f3" elementFormDefault="qualified">
    <xsd:import namespace="http://schemas.microsoft.com/office/2006/documentManagement/types"/>
    <xsd:import namespace="http://schemas.microsoft.com/office/infopath/2007/PartnerControls"/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14" nillable="true" ma:displayName="Status" ma:default="New" ma:format="Dropdown" ma:internalName="Status">
      <xsd:simpleType>
        <xsd:restriction base="dms:Choice">
          <xsd:enumeration value="New"/>
          <xsd:enumeration value="Draft"/>
          <xsd:enumeration value="Ready for review"/>
          <xsd:enumeration value="Fina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499e2-b832-466c-a9ba-4425aeae509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1e9f671-81d1-40b4-9a18-d9e6a0d3648c}" ma:internalName="TaxCatchAll" ma:showField="CatchAllData" ma:web="61c499e2-b832-466c-a9ba-4425aeae50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55F84B-907F-40DF-872A-7EF1D2AC4A5B}">
  <ds:schemaRefs>
    <ds:schemaRef ds:uri="f28da783-63a1-426f-b238-ea4e597e57f3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61c499e2-b832-466c-a9ba-4425aeae5090"/>
    <ds:schemaRef ds:uri="http://www.w3.org/XML/1998/namespace"/>
    <ds:schemaRef ds:uri="http://schemas.microsoft.com/office/infopath/2007/PartnerControls"/>
    <ds:schemaRef ds:uri="3a6b9b5a-ad86-471e-85cb-b783f3df504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BE89595-7262-4E99-9821-2FCF08ADA5E3}">
  <ds:schemaRefs>
    <ds:schemaRef ds:uri="3a6b9b5a-ad86-471e-85cb-b783f3df504a"/>
    <ds:schemaRef ds:uri="61c499e2-b832-466c-a9ba-4425aeae5090"/>
    <ds:schemaRef ds:uri="f28da783-63a1-426f-b238-ea4e597e57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20EB517-ED1D-4BC8-92D8-1AE8EF7EB87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e0d2245-b6e8-41da-a1e0-cc18ec650ca2}" enabled="1" method="Standard" siteId="{77a5f620-9d77-47db-a0cd-64c70948d53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801</Words>
  <Application>Microsoft Office PowerPoint</Application>
  <PresentationFormat>Widescreen</PresentationFormat>
  <Paragraphs>53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NC College Connect</vt:lpstr>
      <vt:lpstr>Anunciando:  NC College Connect</vt:lpstr>
      <vt:lpstr>Este Programa es Para…</vt:lpstr>
      <vt:lpstr>¿Cómo sabrán los estudiantes que son elegibles?</vt:lpstr>
      <vt:lpstr>¿Cómo aplicarán los estudiantes?</vt:lpstr>
      <vt:lpstr>¿Cómo aplicarán los estudiantes?</vt:lpstr>
      <vt:lpstr>¿Cómo aplicarán los estudiantes?</vt:lpstr>
      <vt:lpstr>¿Habrá tarifas de solicitud?</vt:lpstr>
      <vt:lpstr>¿Qué Sigue?</vt:lpstr>
      <vt:lpstr>Ten en Cuenta</vt:lpstr>
      <vt:lpstr>Tienes Apoyo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NC Scholarship Toolkit Guide</dc:title>
  <dc:creator>McNully, Bronwyn (she/her)</dc:creator>
  <cp:lastModifiedBy>Fernández Torres, Luis Enrique</cp:lastModifiedBy>
  <cp:revision>10</cp:revision>
  <dcterms:created xsi:type="dcterms:W3CDTF">2023-10-30T18:45:24Z</dcterms:created>
  <dcterms:modified xsi:type="dcterms:W3CDTF">2024-09-20T20:44:41Z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0x0101009103328FE2C2634FA77EEADB53352B73</vt:lpwstr>
  </property>
  <property fmtid="{D5CDD505-2E9C-101B-9397-08002B2CF9AE}" pid="3" name="MediaServiceImageTags">
    <vt:lpwstr/>
  </property>
  <property fmtid="{D5CDD505-2E9C-101B-9397-08002B2CF9AE}" pid="4" name="Document Type">
    <vt:lpwstr/>
  </property>
  <property fmtid="{D5CDD505-2E9C-101B-9397-08002B2CF9AE}" pid="5" name="Sector">
    <vt:lpwstr/>
  </property>
</Properties>
</file>